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heme/theme2.xml" ContentType="application/vnd.openxmlformats-officedocument.theme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notesSlides/notesSlide1.xml" ContentType="application/vnd.openxmlformats-officedocument.presentationml.notesSlide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notesSlides/notesSlide2.xml" ContentType="application/vnd.openxmlformats-officedocument.presentationml.notesSlide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notesSlides/notesSlide4.xml" ContentType="application/vnd.openxmlformats-officedocument.presentationml.notesSlide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notesSlides/notesSlide7.xml" ContentType="application/vnd.openxmlformats-officedocument.presentationml.notesSlide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80" r:id="rId2"/>
    <p:sldId id="287" r:id="rId3"/>
    <p:sldId id="316" r:id="rId4"/>
    <p:sldId id="315" r:id="rId5"/>
    <p:sldId id="289" r:id="rId6"/>
    <p:sldId id="317" r:id="rId7"/>
    <p:sldId id="320" r:id="rId8"/>
    <p:sldId id="319" r:id="rId9"/>
    <p:sldId id="322" r:id="rId10"/>
    <p:sldId id="323" r:id="rId11"/>
    <p:sldId id="324" r:id="rId12"/>
    <p:sldId id="293" r:id="rId13"/>
    <p:sldId id="325" r:id="rId14"/>
    <p:sldId id="294" r:id="rId15"/>
    <p:sldId id="326" r:id="rId16"/>
    <p:sldId id="332" r:id="rId17"/>
    <p:sldId id="337" r:id="rId18"/>
    <p:sldId id="338" r:id="rId19"/>
    <p:sldId id="304" r:id="rId20"/>
    <p:sldId id="334" r:id="rId21"/>
    <p:sldId id="335" r:id="rId22"/>
    <p:sldId id="333" r:id="rId23"/>
    <p:sldId id="313" r:id="rId24"/>
  </p:sldIdLst>
  <p:sldSz cx="9144000" cy="5143500" type="screen16x9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9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ll" initials="D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151" d="100"/>
          <a:sy n="151" d="100"/>
        </p:scale>
        <p:origin x="474" y="-150"/>
      </p:cViewPr>
      <p:guideLst>
        <p:guide orient="horz" pos="1620"/>
        <p:guide pos="289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68" d="100"/>
        <a:sy n="168" d="100"/>
      </p:scale>
      <p:origin x="0" y="0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16T09:38:17.677" idx="1">
    <p:pos x="10" y="10"/>
    <p:text/>
  </p:cm>
</p:cmLst>
</file>

<file path=ppt/media/audio1.wav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21198F-B71F-4B82-975E-DE7FCDFFFFD1}" type="datetimeFigureOut">
              <a:rPr lang="zh-CN" altLang="en-US" smtClean="0"/>
              <a:t>2020/10/26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85AEC5-57EB-427F-8DF1-1CD8AC5B4F6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88.xml"/><Relationship Id="rId2" Type="http://schemas.openxmlformats.org/officeDocument/2006/relationships/tags" Target="../tags/tag87.xml"/><Relationship Id="rId1" Type="http://schemas.openxmlformats.org/officeDocument/2006/relationships/tags" Target="../tags/tag86.xml"/><Relationship Id="rId5" Type="http://schemas.openxmlformats.org/officeDocument/2006/relationships/slide" Target="../slides/slide3.xml"/><Relationship Id="rId4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1ppt.com/powerpoint/" TargetMode="External"/><Relationship Id="rId13" Type="http://schemas.openxmlformats.org/officeDocument/2006/relationships/hyperlink" Target="http://www.1ppt.com/jianli/" TargetMode="External"/><Relationship Id="rId18" Type="http://schemas.openxmlformats.org/officeDocument/2006/relationships/hyperlink" Target="http://www.1ppt.com/kejian/meishu/" TargetMode="External"/><Relationship Id="rId3" Type="http://schemas.openxmlformats.org/officeDocument/2006/relationships/hyperlink" Target="http://www.1ppt.com/moban/" TargetMode="External"/><Relationship Id="rId21" Type="http://schemas.openxmlformats.org/officeDocument/2006/relationships/hyperlink" Target="http://www.1ppt.com/kejian/huaxue/" TargetMode="External"/><Relationship Id="rId7" Type="http://schemas.openxmlformats.org/officeDocument/2006/relationships/hyperlink" Target="http://www.1ppt.com/xiazai/" TargetMode="External"/><Relationship Id="rId12" Type="http://schemas.openxmlformats.org/officeDocument/2006/relationships/hyperlink" Target="http://www.1ppt.com/jiaoan/" TargetMode="External"/><Relationship Id="rId17" Type="http://schemas.openxmlformats.org/officeDocument/2006/relationships/hyperlink" Target="http://www.1ppt.com/kejian/yingyu/" TargetMode="External"/><Relationship Id="rId2" Type="http://schemas.openxmlformats.org/officeDocument/2006/relationships/slide" Target="../slides/slide5.xml"/><Relationship Id="rId16" Type="http://schemas.openxmlformats.org/officeDocument/2006/relationships/hyperlink" Target="http://www.1ppt.com/kejian/shuxue/" TargetMode="External"/><Relationship Id="rId20" Type="http://schemas.openxmlformats.org/officeDocument/2006/relationships/hyperlink" Target="http://www.1ppt.com/kejian/wuli/" TargetMode="External"/><Relationship Id="rId1" Type="http://schemas.openxmlformats.org/officeDocument/2006/relationships/notesMaster" Target="../notesMasters/notesMaster1.xml"/><Relationship Id="rId6" Type="http://schemas.openxmlformats.org/officeDocument/2006/relationships/hyperlink" Target="http://www.1ppt.com/tubiao/" TargetMode="External"/><Relationship Id="rId11" Type="http://schemas.openxmlformats.org/officeDocument/2006/relationships/hyperlink" Target="http://www.1ppt.com/shiti/" TargetMode="External"/><Relationship Id="rId24" Type="http://schemas.openxmlformats.org/officeDocument/2006/relationships/hyperlink" Target="http://www.1ppt.com/kejian/lishi/" TargetMode="External"/><Relationship Id="rId5" Type="http://schemas.openxmlformats.org/officeDocument/2006/relationships/hyperlink" Target="http://www.1ppt.com/beijing/" TargetMode="External"/><Relationship Id="rId15" Type="http://schemas.openxmlformats.org/officeDocument/2006/relationships/hyperlink" Target="http://www.1ppt.com/kejian/yuwen/" TargetMode="External"/><Relationship Id="rId23" Type="http://schemas.openxmlformats.org/officeDocument/2006/relationships/hyperlink" Target="http://www.1ppt.com/kejian/dili/" TargetMode="External"/><Relationship Id="rId10" Type="http://schemas.openxmlformats.org/officeDocument/2006/relationships/hyperlink" Target="http://www.1ppt.com/excel/" TargetMode="External"/><Relationship Id="rId19" Type="http://schemas.openxmlformats.org/officeDocument/2006/relationships/hyperlink" Target="http://www.1ppt.com/kejian/kexue/" TargetMode="External"/><Relationship Id="rId4" Type="http://schemas.openxmlformats.org/officeDocument/2006/relationships/hyperlink" Target="http://www.1ppt.com/sucai/" TargetMode="External"/><Relationship Id="rId9" Type="http://schemas.openxmlformats.org/officeDocument/2006/relationships/hyperlink" Target="http://www.1ppt.com/word/" TargetMode="External"/><Relationship Id="rId14" Type="http://schemas.openxmlformats.org/officeDocument/2006/relationships/hyperlink" Target="http://www.1ppt.com/kejian/" TargetMode="External"/><Relationship Id="rId22" Type="http://schemas.openxmlformats.org/officeDocument/2006/relationships/hyperlink" Target="http://www.1ppt.com/kejian/shengwu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10.xml"/><Relationship Id="rId2" Type="http://schemas.openxmlformats.org/officeDocument/2006/relationships/tags" Target="../tags/tag109.xml"/><Relationship Id="rId1" Type="http://schemas.openxmlformats.org/officeDocument/2006/relationships/tags" Target="../tags/tag108.xml"/><Relationship Id="rId5" Type="http://schemas.openxmlformats.org/officeDocument/2006/relationships/slide" Target="../slides/slide9.xml"/><Relationship Id="rId4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21.xml"/><Relationship Id="rId2" Type="http://schemas.openxmlformats.org/officeDocument/2006/relationships/tags" Target="../tags/tag120.xml"/><Relationship Id="rId1" Type="http://schemas.openxmlformats.org/officeDocument/2006/relationships/tags" Target="../tags/tag119.xml"/><Relationship Id="rId5" Type="http://schemas.openxmlformats.org/officeDocument/2006/relationships/slide" Target="../slides/slide20.xml"/><Relationship Id="rId4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  <p:custDataLst>
              <p:tags r:id="rId3"/>
            </p:custDataLst>
          </p:nvPr>
        </p:nvSpPr>
        <p:spPr/>
        <p:txBody>
          <a:bodyPr/>
          <a:lstStyle/>
          <a:p>
            <a:fld id="{663D2BFB-DD82-42D2-97CC-CDE9DBFAE47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25827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PPT</a:t>
            </a:r>
            <a:r>
              <a:rPr lang="zh-CN" altLang="en-US" sz="1200" smtClean="0">
                <a:solidFill>
                  <a:srgbClr val="EEECE1">
                    <a:lumMod val="25000"/>
                  </a:srgbClr>
                </a:solidFill>
              </a:rPr>
              <a:t>模板：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  <a:hlinkClick r:id="rId3"/>
              </a:rPr>
              <a:t>www.1ppt.com/moban/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                  PPT</a:t>
            </a:r>
            <a:r>
              <a:rPr lang="zh-CN" altLang="en-US" sz="1200" smtClean="0">
                <a:solidFill>
                  <a:srgbClr val="EEECE1">
                    <a:lumMod val="25000"/>
                  </a:srgbClr>
                </a:solidFill>
              </a:rPr>
              <a:t>素材：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  <a:hlinkClick r:id="rId4"/>
              </a:rPr>
              <a:t>www.1ppt.com/sucai/</a:t>
            </a:r>
            <a:endParaRPr lang="en-US" altLang="zh-CN" sz="1200" smtClean="0">
              <a:solidFill>
                <a:srgbClr val="EEECE1">
                  <a:lumMod val="25000"/>
                </a:srgbClr>
              </a:solidFill>
            </a:endParaRPr>
          </a:p>
          <a:p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PPT</a:t>
            </a:r>
            <a:r>
              <a:rPr lang="zh-CN" altLang="en-US" sz="1200" smtClean="0">
                <a:solidFill>
                  <a:srgbClr val="EEECE1">
                    <a:lumMod val="25000"/>
                  </a:srgbClr>
                </a:solidFill>
              </a:rPr>
              <a:t>背景：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  <a:hlinkClick r:id="rId5"/>
              </a:rPr>
              <a:t>www.1ppt.com/beijing/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                   PPT</a:t>
            </a:r>
            <a:r>
              <a:rPr lang="zh-CN" altLang="en-US" sz="1200" smtClean="0">
                <a:solidFill>
                  <a:srgbClr val="EEECE1">
                    <a:lumMod val="25000"/>
                  </a:srgbClr>
                </a:solidFill>
              </a:rPr>
              <a:t>图表：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  <a:hlinkClick r:id="rId6"/>
              </a:rPr>
              <a:t>www.1ppt.com/tubiao/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      </a:t>
            </a:r>
          </a:p>
          <a:p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PPT</a:t>
            </a:r>
            <a:r>
              <a:rPr lang="zh-CN" altLang="en-US" sz="1200" smtClean="0">
                <a:solidFill>
                  <a:srgbClr val="EEECE1">
                    <a:lumMod val="25000"/>
                  </a:srgbClr>
                </a:solidFill>
              </a:rPr>
              <a:t>下载：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  <a:hlinkClick r:id="rId7"/>
              </a:rPr>
              <a:t>www.1ppt.com/xiazai/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                     PPT</a:t>
            </a:r>
            <a:r>
              <a:rPr lang="zh-CN" altLang="en-US" sz="1200" smtClean="0">
                <a:solidFill>
                  <a:srgbClr val="EEECE1">
                    <a:lumMod val="25000"/>
                  </a:srgbClr>
                </a:solidFill>
              </a:rPr>
              <a:t>教程： 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  <a:hlinkClick r:id="rId8"/>
              </a:rPr>
              <a:t>www.1ppt.com/powerpoint/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      </a:t>
            </a:r>
          </a:p>
          <a:p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Word</a:t>
            </a:r>
            <a:r>
              <a:rPr lang="zh-CN" altLang="en-US" sz="1200" smtClean="0">
                <a:solidFill>
                  <a:srgbClr val="EEECE1">
                    <a:lumMod val="25000"/>
                  </a:srgbClr>
                </a:solidFill>
              </a:rPr>
              <a:t>模板：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  <a:hlinkClick r:id="rId9"/>
              </a:rPr>
              <a:t>www.1ppt.com/word/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                    Excel</a:t>
            </a:r>
            <a:r>
              <a:rPr lang="zh-CN" altLang="en-US" sz="1200" smtClean="0">
                <a:solidFill>
                  <a:srgbClr val="EEECE1">
                    <a:lumMod val="25000"/>
                  </a:srgbClr>
                </a:solidFill>
              </a:rPr>
              <a:t>模板：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  <a:hlinkClick r:id="rId10"/>
              </a:rPr>
              <a:t>www.1ppt.com/excel/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              </a:t>
            </a:r>
          </a:p>
          <a:p>
            <a:r>
              <a:rPr lang="zh-CN" altLang="en-US" sz="1200" smtClean="0">
                <a:solidFill>
                  <a:srgbClr val="EEECE1">
                    <a:lumMod val="25000"/>
                  </a:srgbClr>
                </a:solidFill>
              </a:rPr>
              <a:t>试卷下载：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  <a:hlinkClick r:id="rId11"/>
              </a:rPr>
              <a:t>www.1ppt.com/shiti/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                    </a:t>
            </a:r>
            <a:r>
              <a:rPr lang="zh-CN" altLang="en-US" sz="1200" smtClean="0">
                <a:solidFill>
                  <a:srgbClr val="EEECE1">
                    <a:lumMod val="25000"/>
                  </a:srgbClr>
                </a:solidFill>
              </a:rPr>
              <a:t>教案下载：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  <a:hlinkClick r:id="rId12"/>
              </a:rPr>
              <a:t>www.1ppt.com/jiaoan/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               </a:t>
            </a:r>
          </a:p>
          <a:p>
            <a:r>
              <a:rPr lang="zh-CN" altLang="en-US" sz="1200" smtClean="0">
                <a:solidFill>
                  <a:srgbClr val="EEECE1">
                    <a:lumMod val="25000"/>
                  </a:srgbClr>
                </a:solidFill>
              </a:rPr>
              <a:t>个人简历：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  <a:hlinkClick r:id="rId13"/>
              </a:rPr>
              <a:t>www.1ppt.com/jianli/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                    PPT</a:t>
            </a:r>
            <a:r>
              <a:rPr lang="zh-CN" altLang="en-US" sz="1200" smtClean="0">
                <a:solidFill>
                  <a:srgbClr val="EEECE1">
                    <a:lumMod val="25000"/>
                  </a:srgbClr>
                </a:solidFill>
              </a:rPr>
              <a:t>课件：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  <a:hlinkClick r:id="rId14"/>
              </a:rPr>
              <a:t>www.1ppt.com/kejian/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 </a:t>
            </a:r>
          </a:p>
          <a:p>
            <a:r>
              <a:rPr lang="zh-CN" altLang="en-US" sz="1200" smtClean="0">
                <a:solidFill>
                  <a:srgbClr val="EEECE1">
                    <a:lumMod val="25000"/>
                  </a:srgbClr>
                </a:solidFill>
              </a:rPr>
              <a:t>语文课件：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  <a:hlinkClick r:id="rId15"/>
              </a:rPr>
              <a:t>www.1ppt.com/kejian/yuwen/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    </a:t>
            </a:r>
            <a:r>
              <a:rPr lang="zh-CN" altLang="en-US" sz="1200" smtClean="0">
                <a:solidFill>
                  <a:srgbClr val="EEECE1">
                    <a:lumMod val="25000"/>
                  </a:srgbClr>
                </a:solidFill>
              </a:rPr>
              <a:t>数学课件：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  <a:hlinkClick r:id="rId16"/>
              </a:rPr>
              <a:t>www.1ppt.com/kejian/shuxue/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 </a:t>
            </a:r>
          </a:p>
          <a:p>
            <a:r>
              <a:rPr lang="zh-CN" altLang="en-US" sz="1200" smtClean="0">
                <a:solidFill>
                  <a:srgbClr val="EEECE1">
                    <a:lumMod val="25000"/>
                  </a:srgbClr>
                </a:solidFill>
              </a:rPr>
              <a:t>英语课件：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  <a:hlinkClick r:id="rId17"/>
              </a:rPr>
              <a:t>www.1ppt.com/kejian/yingyu/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    </a:t>
            </a:r>
            <a:r>
              <a:rPr lang="zh-CN" altLang="en-US" sz="1200" smtClean="0">
                <a:solidFill>
                  <a:srgbClr val="EEECE1">
                    <a:lumMod val="25000"/>
                  </a:srgbClr>
                </a:solidFill>
              </a:rPr>
              <a:t>美术课件：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  <a:hlinkClick r:id="rId18"/>
              </a:rPr>
              <a:t>www.1ppt.com/kejian/meishu/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 </a:t>
            </a:r>
          </a:p>
          <a:p>
            <a:r>
              <a:rPr lang="zh-CN" altLang="en-US" sz="1200" smtClean="0">
                <a:solidFill>
                  <a:srgbClr val="EEECE1">
                    <a:lumMod val="25000"/>
                  </a:srgbClr>
                </a:solidFill>
              </a:rPr>
              <a:t>科学课件：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  <a:hlinkClick r:id="rId19"/>
              </a:rPr>
              <a:t>www.1ppt.com/kejian/kexue/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     </a:t>
            </a:r>
            <a:r>
              <a:rPr lang="zh-CN" altLang="en-US" sz="1200" smtClean="0">
                <a:solidFill>
                  <a:srgbClr val="EEECE1">
                    <a:lumMod val="25000"/>
                  </a:srgbClr>
                </a:solidFill>
              </a:rPr>
              <a:t>物理课件：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  <a:hlinkClick r:id="rId20"/>
              </a:rPr>
              <a:t>www.1ppt.com/kejian/wuli/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 </a:t>
            </a:r>
          </a:p>
          <a:p>
            <a:r>
              <a:rPr lang="zh-CN" altLang="en-US" sz="1200" smtClean="0">
                <a:solidFill>
                  <a:srgbClr val="EEECE1">
                    <a:lumMod val="25000"/>
                  </a:srgbClr>
                </a:solidFill>
              </a:rPr>
              <a:t>化学课件：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  <a:hlinkClick r:id="rId21"/>
              </a:rPr>
              <a:t>www.1ppt.com/kejian/huaxue/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  </a:t>
            </a:r>
            <a:r>
              <a:rPr lang="zh-CN" altLang="en-US" sz="1200" smtClean="0">
                <a:solidFill>
                  <a:srgbClr val="EEECE1">
                    <a:lumMod val="25000"/>
                  </a:srgbClr>
                </a:solidFill>
              </a:rPr>
              <a:t>生物课件：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  <a:hlinkClick r:id="rId22"/>
              </a:rPr>
              <a:t>www.1ppt.com/kejian/shengwu/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 </a:t>
            </a:r>
          </a:p>
          <a:p>
            <a:r>
              <a:rPr lang="zh-CN" altLang="en-US" sz="1200" smtClean="0">
                <a:solidFill>
                  <a:srgbClr val="EEECE1">
                    <a:lumMod val="25000"/>
                  </a:srgbClr>
                </a:solidFill>
              </a:rPr>
              <a:t>地理课件：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  <a:hlinkClick r:id="rId23"/>
              </a:rPr>
              <a:t>www.1ppt.com/kejian/dili/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          </a:t>
            </a:r>
            <a:r>
              <a:rPr lang="zh-CN" altLang="en-US" sz="1200" smtClean="0">
                <a:solidFill>
                  <a:srgbClr val="EEECE1">
                    <a:lumMod val="25000"/>
                  </a:srgbClr>
                </a:solidFill>
              </a:rPr>
              <a:t>历史课件：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  <a:hlinkClick r:id="rId24"/>
              </a:rPr>
              <a:t>www.1ppt.com/kejian/lishi/</a:t>
            </a:r>
            <a:r>
              <a:rPr lang="en-US" altLang="zh-CN" sz="1200" smtClean="0">
                <a:solidFill>
                  <a:srgbClr val="EEECE1">
                    <a:lumMod val="25000"/>
                  </a:srgbClr>
                </a:solidFill>
              </a:rPr>
              <a:t>  </a:t>
            </a: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5AEC5-57EB-427F-8DF1-1CD8AC5B4F68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17946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  <p:custDataLst>
              <p:tags r:id="rId3"/>
            </p:custDataLst>
          </p:nvPr>
        </p:nvSpPr>
        <p:spPr/>
        <p:txBody>
          <a:bodyPr/>
          <a:lstStyle/>
          <a:p>
            <a:fld id="{663D2BFB-DD82-42D2-97CC-CDE9DBFAE47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832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73951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3482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/>
            <a:fld id="{B35D98AA-EFC3-40AE-B2D8-1315F2319F4D}" type="slidenum">
              <a:rPr lang="zh-CN" altLang="en-US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5963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0D07BBE2-13B0-46DD-8A75-37161E0237CC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6757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5" Type="http://schemas.openxmlformats.org/officeDocument/2006/relationships/image" Target="../media/image3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68.xml"/><Relationship Id="rId7" Type="http://schemas.openxmlformats.org/officeDocument/2006/relationships/image" Target="../media/image3.png"/><Relationship Id="rId2" Type="http://schemas.openxmlformats.org/officeDocument/2006/relationships/tags" Target="../tags/tag67.xml"/><Relationship Id="rId1" Type="http://schemas.openxmlformats.org/officeDocument/2006/relationships/tags" Target="../tags/tag6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73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72.xml"/><Relationship Id="rId1" Type="http://schemas.openxmlformats.org/officeDocument/2006/relationships/tags" Target="../tags/tag71.xml"/><Relationship Id="rId6" Type="http://schemas.openxmlformats.org/officeDocument/2006/relationships/tags" Target="../tags/tag76.xml"/><Relationship Id="rId5" Type="http://schemas.openxmlformats.org/officeDocument/2006/relationships/tags" Target="../tags/tag75.xml"/><Relationship Id="rId4" Type="http://schemas.openxmlformats.org/officeDocument/2006/relationships/tags" Target="../tags/tag74.xml"/><Relationship Id="rId9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502412" y="1941211"/>
            <a:ext cx="8139178" cy="674375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405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502412" y="2674620"/>
            <a:ext cx="8139178" cy="713238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2020/10/26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502448" y="714381"/>
            <a:ext cx="8139178" cy="378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502412" y="1941211"/>
            <a:ext cx="8139178" cy="674375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4050" b="0" i="0" u="none" strike="noStrike" kern="1200" cap="none" spc="600" normalizeH="0" baseline="0" noProof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>
            <p:custDataLst>
              <p:tags r:id="rId1"/>
            </p:custDataLst>
          </p:nvPr>
        </p:nvSpPr>
        <p:spPr>
          <a:xfrm>
            <a:off x="76200" y="142875"/>
            <a:ext cx="8991601" cy="48672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4" name="图片 3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000250" y="-1924050"/>
            <a:ext cx="5143500" cy="8991600"/>
          </a:xfrm>
          <a:prstGeom prst="rect">
            <a:avLst/>
          </a:prstGeom>
        </p:spPr>
      </p:pic>
      <p:sp>
        <p:nvSpPr>
          <p:cNvPr id="2" name="矩形 1"/>
          <p:cNvSpPr/>
          <p:nvPr userDrawn="1">
            <p:custDataLst>
              <p:tags r:id="rId3"/>
            </p:custDataLst>
          </p:nvPr>
        </p:nvSpPr>
        <p:spPr>
          <a:xfrm>
            <a:off x="3471468" y="314288"/>
            <a:ext cx="2569934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100" spc="225">
                <a:solidFill>
                  <a:schemeClr val="tx1"/>
                </a:solidFill>
                <a:latin typeface="造字工房俊雅（非商用）常规体" pitchFamily="50" charset="-122"/>
                <a:ea typeface="造字工房俊雅（非商用）常规体" pitchFamily="50" charset="-122"/>
              </a:rPr>
              <a:t>请在这里输入标题</a:t>
            </a:r>
            <a:endParaRPr lang="en-US" altLang="zh-CN" sz="2100" spc="225">
              <a:solidFill>
                <a:schemeClr val="tx1"/>
              </a:solidFill>
              <a:latin typeface="造字工房俊雅（非商用）常规体" pitchFamily="50" charset="-122"/>
              <a:ea typeface="造字工房俊雅（非商用）常规体" pitchFamily="5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5870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 xmlns:p15="http://schemas.microsoft.com/office/powerpoint/2012/main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34" t="51403" b="4500"/>
          <a:stretch>
            <a:fillRect/>
          </a:stretch>
        </p:blipFill>
        <p:spPr>
          <a:xfrm>
            <a:off x="6729874" y="476250"/>
            <a:ext cx="2204720" cy="46672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93" t="52406" b="6394"/>
          <a:stretch>
            <a:fillRect/>
          </a:stretch>
        </p:blipFill>
        <p:spPr>
          <a:xfrm>
            <a:off x="190500" y="694624"/>
            <a:ext cx="3143250" cy="429647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000250" y="-1924050"/>
            <a:ext cx="5143500" cy="899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990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 xmlns:p15="http://schemas.microsoft.com/office/powerpoint/2012/main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0" t="7963" r="-860" b="54445"/>
          <a:stretch>
            <a:fillRect/>
          </a:stretch>
        </p:blipFill>
        <p:spPr>
          <a:xfrm flipH="1">
            <a:off x="-200168" y="0"/>
            <a:ext cx="3276743" cy="369482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000250" y="-1924050"/>
            <a:ext cx="5143500" cy="899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253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 xmlns:p15="http://schemas.microsoft.com/office/powerpoint/2012/main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9234022"/>
      </p:ext>
    </p:extLst>
  </p:cSld>
  <p:clrMapOvr>
    <a:masterClrMapping/>
  </p:clrMapOvr>
  <p:transition spd="slow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4058153"/>
      </p:ext>
    </p:extLst>
  </p:cSld>
  <p:clrMapOvr>
    <a:masterClrMapping/>
  </p:clrMapOvr>
  <p:transition spd="slow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1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3048000" y="4370860"/>
            <a:ext cx="3048000" cy="772640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3048000" y="1"/>
            <a:ext cx="3048000" cy="77264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59807" y="4762375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3087000" y="4762375"/>
            <a:ext cx="2970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6457950" y="4762375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3" hasCustomPrompt="1"/>
            <p:custDataLst>
              <p:tags r:id="rId6"/>
            </p:custDataLst>
          </p:nvPr>
        </p:nvSpPr>
        <p:spPr>
          <a:xfrm>
            <a:off x="3569401" y="2165400"/>
            <a:ext cx="3688556" cy="837009"/>
          </a:xfrm>
        </p:spPr>
        <p:txBody>
          <a:bodyPr lIns="91440" tIns="45720" rIns="91440" bIns="45720"/>
          <a:lstStyle>
            <a:lvl1pPr marL="0" indent="0" algn="ctr">
              <a:buNone/>
              <a:defRPr sz="3300" u="none" strike="noStrike" kern="1200" cap="none" spc="113" normalizeH="0">
                <a:solidFill>
                  <a:schemeClr val="tx1"/>
                </a:solidFill>
                <a:uFillTx/>
                <a:ea typeface="汉仪尚巍手书W" panose="00020600040101010101" pitchFamily="18" charset="-122"/>
              </a:defRPr>
            </a:lvl1pPr>
          </a:lstStyle>
          <a:p>
            <a:pPr lvl="0"/>
            <a:r>
              <a:rPr lang="zh-CN" altLang="en-US"/>
              <a:t>单击此处编辑文本</a:t>
            </a:r>
          </a:p>
        </p:txBody>
      </p:sp>
    </p:spTree>
    <p:extLst>
      <p:ext uri="{BB962C8B-B14F-4D97-AF65-F5344CB8AC3E}">
        <p14:creationId xmlns:p14="http://schemas.microsoft.com/office/powerpoint/2010/main" val="132787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p15="http://schemas.microsoft.com/office/powerpoint/2012/main"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1907704" y="555526"/>
            <a:ext cx="735006" cy="24128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模板：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www.1ppt.com/moban/                  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素材：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背景：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www.1ppt.com/beijing/                   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图表：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下载：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www.1ppt.com/xiazai/                     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教程： 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www.1ppt.com/ziliao/                   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www.1ppt.com/fanwen/       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www.1ppt.com/shiti/                     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www.1ppt.com/jiaoan/         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论坛：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www.1ppt.cn                                     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语文课件：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www.1ppt.com/kejian/yuwen/    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数学课件：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www.1ppt.com/kejian/shuxue/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英语课件：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www.1ppt.com/kejian/yingyu/    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美术课件：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www.1ppt.com/kejian/meishu/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科学课件：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www.1ppt.com/kejian/kexue/     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物理课件：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www.1ppt.com/kejian/wuli/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化学课件：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www.1ppt.com/kejian/huaxue/  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生物课件：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www.1ppt.com/kejian/shengwu/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地理课件：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www.1ppt.com/kejian/dili/          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历史课件：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www.1ppt.com/kejian/lishi/        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12" y="324000"/>
            <a:ext cx="8139178" cy="486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100" b="1" i="0" u="none" strike="noStrike" kern="1200" cap="none" spc="200" normalizeH="0" baseline="0" noProof="1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02412" y="972000"/>
            <a:ext cx="8139178" cy="3781016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48" y="2856548"/>
            <a:ext cx="8139178" cy="468634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27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502444" y="3383756"/>
            <a:ext cx="8139178" cy="808489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2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1547664" y="987574"/>
            <a:ext cx="735006" cy="24128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模板：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www.1ppt.com/moban/                  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素材：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背景：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www.1ppt.com/beijing/                   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图表：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下载：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www.1ppt.com/xiazai/                     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教程： 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www.1ppt.com/ziliao/                   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www.1ppt.com/fanwen/       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www.1ppt.com/shiti/                     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www.1ppt.com/jiaoan/         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论坛：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www.1ppt.cn                                     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语文课件：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www.1ppt.com/kejian/yuwen/    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数学课件：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www.1ppt.com/kejian/shuxue/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英语课件：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www.1ppt.com/kejian/yingyu/    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美术课件：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www.1ppt.com/kejian/meishu/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科学课件：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www.1ppt.com/kejian/kexue/     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物理课件：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www.1ppt.com/kejian/wuli/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化学课件：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www.1ppt.com/kejian/huaxue/  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生物课件：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www.1ppt.com/kejian/shengwu/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地理课件：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www.1ppt.com/kejian/dili/          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历史课件：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www.1ppt.com/kejian/lishi/        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12" y="324000"/>
            <a:ext cx="8139178" cy="486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100" b="1" i="0" u="none" strike="noStrike" kern="1200" cap="none" spc="200" normalizeH="0" baseline="0" noProof="1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502448" y="972000"/>
            <a:ext cx="3962432" cy="3780000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679158" y="972000"/>
            <a:ext cx="3962432" cy="3780000"/>
          </a:xfrm>
        </p:spPr>
        <p:txBody>
          <a:bodyPr>
            <a:noAutofit/>
          </a:bodyPr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12" y="324000"/>
            <a:ext cx="8139178" cy="486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100" b="1" i="0" u="none" strike="noStrike" kern="1200" cap="none" spc="200" normalizeH="0" baseline="0" noProof="1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502448" y="972000"/>
            <a:ext cx="3962432" cy="285752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ct val="0"/>
              </a:spcAft>
              <a:buNone/>
              <a:defRPr sz="15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502444" y="1341782"/>
            <a:ext cx="3962400" cy="3414176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4676813" y="972000"/>
            <a:ext cx="3962432" cy="285752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kumimoji="0" lang="zh-CN" altLang="en-US" sz="1500" b="1" i="0" u="none" strike="noStrike" kern="1200" cap="none" spc="20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4676813" y="1341782"/>
            <a:ext cx="3962432" cy="3414176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100" b="1" i="0" u="none" strike="noStrike" kern="1200" cap="none" spc="200" normalizeH="0" baseline="0" noProof="1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502448" y="972000"/>
            <a:ext cx="3962432" cy="378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4679194" y="972000"/>
            <a:ext cx="3962432" cy="3780000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2020/10/26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7928351" y="714381"/>
            <a:ext cx="713238" cy="4041680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ct val="0"/>
              </a:spcAft>
              <a:buNone/>
              <a:defRPr kumimoji="0" lang="zh-CN" altLang="en-US" sz="1800" b="1" i="0" u="none" strike="noStrike" kern="1200" cap="none" spc="200" normalizeH="0" baseline="0" noProof="1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502444" y="714375"/>
            <a:ext cx="7371076" cy="4041680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26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6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502412" y="324000"/>
            <a:ext cx="8139178" cy="486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502412" y="972000"/>
            <a:ext cx="8139178" cy="378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659807" y="4762375"/>
            <a:ext cx="2025000" cy="23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2020/10/26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3087000" y="4762375"/>
            <a:ext cx="2970000" cy="23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6457950" y="4762375"/>
            <a:ext cx="2025000" cy="23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 flipH="1"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5">
            <a:lum contrast="24000"/>
          </a:blip>
          <a:stretch>
            <a:fillRect/>
          </a:stretch>
        </p:blipFill>
        <p:spPr>
          <a:xfrm>
            <a:off x="5649595" y="4540250"/>
            <a:ext cx="3477895" cy="59817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26">
            <a:lum bright="12000" contrast="24000"/>
          </a:blip>
          <a:stretch>
            <a:fillRect/>
          </a:stretch>
        </p:blipFill>
        <p:spPr>
          <a:xfrm>
            <a:off x="8154035" y="13335"/>
            <a:ext cx="973455" cy="7505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21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2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audio" Target="../media/audio1.wav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10" Type="http://schemas.openxmlformats.org/officeDocument/2006/relationships/audio" Target="../media/audio1.wav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2.xml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37.png"/><Relationship Id="rId4" Type="http://schemas.microsoft.com/office/2007/relationships/hdphoto" Target="../media/hdphoto2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3" Type="http://schemas.openxmlformats.org/officeDocument/2006/relationships/tags" Target="../tags/tag115.xml"/><Relationship Id="rId7" Type="http://schemas.openxmlformats.org/officeDocument/2006/relationships/slideLayout" Target="../slideLayouts/slideLayout17.xml"/><Relationship Id="rId2" Type="http://schemas.openxmlformats.org/officeDocument/2006/relationships/tags" Target="../tags/tag114.xml"/><Relationship Id="rId1" Type="http://schemas.openxmlformats.org/officeDocument/2006/relationships/tags" Target="../tags/tag113.xml"/><Relationship Id="rId6" Type="http://schemas.openxmlformats.org/officeDocument/2006/relationships/tags" Target="../tags/tag118.xml"/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9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tags" Target="../tags/tag129.xml"/><Relationship Id="rId13" Type="http://schemas.openxmlformats.org/officeDocument/2006/relationships/tags" Target="../tags/tag134.xml"/><Relationship Id="rId18" Type="http://schemas.openxmlformats.org/officeDocument/2006/relationships/tags" Target="../tags/tag139.xml"/><Relationship Id="rId3" Type="http://schemas.openxmlformats.org/officeDocument/2006/relationships/tags" Target="../tags/tag124.xml"/><Relationship Id="rId21" Type="http://schemas.openxmlformats.org/officeDocument/2006/relationships/tags" Target="../tags/tag142.xml"/><Relationship Id="rId7" Type="http://schemas.openxmlformats.org/officeDocument/2006/relationships/tags" Target="../tags/tag128.xml"/><Relationship Id="rId12" Type="http://schemas.openxmlformats.org/officeDocument/2006/relationships/tags" Target="../tags/tag133.xml"/><Relationship Id="rId17" Type="http://schemas.openxmlformats.org/officeDocument/2006/relationships/tags" Target="../tags/tag138.xml"/><Relationship Id="rId25" Type="http://schemas.openxmlformats.org/officeDocument/2006/relationships/slideLayout" Target="../slideLayouts/slideLayout7.xml"/><Relationship Id="rId2" Type="http://schemas.openxmlformats.org/officeDocument/2006/relationships/tags" Target="../tags/tag123.xml"/><Relationship Id="rId16" Type="http://schemas.openxmlformats.org/officeDocument/2006/relationships/tags" Target="../tags/tag137.xml"/><Relationship Id="rId20" Type="http://schemas.openxmlformats.org/officeDocument/2006/relationships/tags" Target="../tags/tag141.xml"/><Relationship Id="rId1" Type="http://schemas.openxmlformats.org/officeDocument/2006/relationships/tags" Target="../tags/tag122.xml"/><Relationship Id="rId6" Type="http://schemas.openxmlformats.org/officeDocument/2006/relationships/tags" Target="../tags/tag127.xml"/><Relationship Id="rId11" Type="http://schemas.openxmlformats.org/officeDocument/2006/relationships/tags" Target="../tags/tag132.xml"/><Relationship Id="rId24" Type="http://schemas.openxmlformats.org/officeDocument/2006/relationships/tags" Target="../tags/tag145.xml"/><Relationship Id="rId5" Type="http://schemas.openxmlformats.org/officeDocument/2006/relationships/tags" Target="../tags/tag126.xml"/><Relationship Id="rId15" Type="http://schemas.openxmlformats.org/officeDocument/2006/relationships/tags" Target="../tags/tag136.xml"/><Relationship Id="rId23" Type="http://schemas.openxmlformats.org/officeDocument/2006/relationships/tags" Target="../tags/tag144.xml"/><Relationship Id="rId10" Type="http://schemas.openxmlformats.org/officeDocument/2006/relationships/tags" Target="../tags/tag131.xml"/><Relationship Id="rId19" Type="http://schemas.openxmlformats.org/officeDocument/2006/relationships/tags" Target="../tags/tag140.xml"/><Relationship Id="rId4" Type="http://schemas.openxmlformats.org/officeDocument/2006/relationships/tags" Target="../tags/tag125.xml"/><Relationship Id="rId9" Type="http://schemas.openxmlformats.org/officeDocument/2006/relationships/tags" Target="../tags/tag130.xml"/><Relationship Id="rId14" Type="http://schemas.openxmlformats.org/officeDocument/2006/relationships/tags" Target="../tags/tag135.xml"/><Relationship Id="rId22" Type="http://schemas.openxmlformats.org/officeDocument/2006/relationships/tags" Target="../tags/tag14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84.xml"/><Relationship Id="rId13" Type="http://schemas.openxmlformats.org/officeDocument/2006/relationships/image" Target="../media/image11.png"/><Relationship Id="rId3" Type="http://schemas.openxmlformats.org/officeDocument/2006/relationships/tags" Target="../tags/tag79.xml"/><Relationship Id="rId7" Type="http://schemas.openxmlformats.org/officeDocument/2006/relationships/tags" Target="../tags/tag83.xml"/><Relationship Id="rId12" Type="http://schemas.openxmlformats.org/officeDocument/2006/relationships/image" Target="../media/image10.png"/><Relationship Id="rId2" Type="http://schemas.openxmlformats.org/officeDocument/2006/relationships/tags" Target="../tags/tag78.xml"/><Relationship Id="rId1" Type="http://schemas.openxmlformats.org/officeDocument/2006/relationships/tags" Target="../tags/tag77.xml"/><Relationship Id="rId6" Type="http://schemas.openxmlformats.org/officeDocument/2006/relationships/tags" Target="../tags/tag82.xml"/><Relationship Id="rId11" Type="http://schemas.openxmlformats.org/officeDocument/2006/relationships/notesSlide" Target="../notesSlides/notesSlide1.xml"/><Relationship Id="rId5" Type="http://schemas.openxmlformats.org/officeDocument/2006/relationships/tags" Target="../tags/tag81.xml"/><Relationship Id="rId10" Type="http://schemas.openxmlformats.org/officeDocument/2006/relationships/slideLayout" Target="../slideLayouts/slideLayout12.xml"/><Relationship Id="rId4" Type="http://schemas.openxmlformats.org/officeDocument/2006/relationships/tags" Target="../tags/tag80.xml"/><Relationship Id="rId9" Type="http://schemas.openxmlformats.org/officeDocument/2006/relationships/tags" Target="../tags/tag8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9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92.xml"/><Relationship Id="rId7" Type="http://schemas.openxmlformats.org/officeDocument/2006/relationships/slideLayout" Target="../slideLayouts/slideLayout13.xml"/><Relationship Id="rId2" Type="http://schemas.openxmlformats.org/officeDocument/2006/relationships/tags" Target="../tags/tag91.xml"/><Relationship Id="rId1" Type="http://schemas.openxmlformats.org/officeDocument/2006/relationships/tags" Target="../tags/tag90.xml"/><Relationship Id="rId6" Type="http://schemas.openxmlformats.org/officeDocument/2006/relationships/tags" Target="../tags/tag95.xml"/><Relationship Id="rId5" Type="http://schemas.openxmlformats.org/officeDocument/2006/relationships/tags" Target="../tags/tag94.xml"/><Relationship Id="rId4" Type="http://schemas.openxmlformats.org/officeDocument/2006/relationships/tags" Target="../tags/tag9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comments" Target="../comments/comment1.xml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tags" Target="../tags/tag98.xml"/><Relationship Id="rId7" Type="http://schemas.openxmlformats.org/officeDocument/2006/relationships/image" Target="../media/image23.png"/><Relationship Id="rId2" Type="http://schemas.openxmlformats.org/officeDocument/2006/relationships/tags" Target="../tags/tag97.xml"/><Relationship Id="rId1" Type="http://schemas.openxmlformats.org/officeDocument/2006/relationships/tags" Target="../tags/tag96.xml"/><Relationship Id="rId6" Type="http://schemas.openxmlformats.org/officeDocument/2006/relationships/image" Target="../media/image22.png"/><Relationship Id="rId5" Type="http://schemas.openxmlformats.org/officeDocument/2006/relationships/slideLayout" Target="../slideLayouts/slideLayout14.xml"/><Relationship Id="rId4" Type="http://schemas.openxmlformats.org/officeDocument/2006/relationships/tags" Target="../tags/tag99.xml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107.xml"/><Relationship Id="rId3" Type="http://schemas.openxmlformats.org/officeDocument/2006/relationships/tags" Target="../tags/tag102.xml"/><Relationship Id="rId7" Type="http://schemas.openxmlformats.org/officeDocument/2006/relationships/tags" Target="../tags/tag106.xml"/><Relationship Id="rId2" Type="http://schemas.openxmlformats.org/officeDocument/2006/relationships/tags" Target="../tags/tag101.xml"/><Relationship Id="rId1" Type="http://schemas.openxmlformats.org/officeDocument/2006/relationships/tags" Target="../tags/tag100.xml"/><Relationship Id="rId6" Type="http://schemas.openxmlformats.org/officeDocument/2006/relationships/tags" Target="../tags/tag105.xml"/><Relationship Id="rId11" Type="http://schemas.openxmlformats.org/officeDocument/2006/relationships/image" Target="../media/image10.png"/><Relationship Id="rId5" Type="http://schemas.openxmlformats.org/officeDocument/2006/relationships/tags" Target="../tags/tag104.xml"/><Relationship Id="rId10" Type="http://schemas.openxmlformats.org/officeDocument/2006/relationships/notesSlide" Target="../notesSlides/notesSlide4.xml"/><Relationship Id="rId4" Type="http://schemas.openxmlformats.org/officeDocument/2006/relationships/tags" Target="../tags/tag103.xml"/><Relationship Id="rId9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"/>
          <p:cNvSpPr>
            <a:spLocks noChangeArrowheads="1"/>
          </p:cNvSpPr>
          <p:nvPr/>
        </p:nvSpPr>
        <p:spPr bwMode="auto">
          <a:xfrm>
            <a:off x="8890" y="3178810"/>
            <a:ext cx="9135110" cy="8389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1700"/>
              </a:spcBef>
              <a:spcAft>
                <a:spcPts val="1650"/>
              </a:spcAft>
            </a:pPr>
            <a:r>
              <a:rPr lang="zh-CN" altLang="zh-CN" sz="3600" b="1" kern="2200">
                <a:ea typeface="华文新魏"/>
                <a:cs typeface="Times New Roman" panose="02020603050405020304"/>
              </a:rPr>
              <a:t>第</a:t>
            </a:r>
            <a:r>
              <a:rPr lang="en-US" altLang="zh-CN" sz="3600" b="1" kern="2200">
                <a:ea typeface="华文新魏"/>
                <a:cs typeface="Times New Roman" panose="02020603050405020304"/>
              </a:rPr>
              <a:t>7</a:t>
            </a:r>
            <a:r>
              <a:rPr lang="zh-CN" altLang="zh-CN" sz="3600" b="1" kern="2200">
                <a:ea typeface="华文新魏"/>
                <a:cs typeface="Times New Roman" panose="02020603050405020304"/>
              </a:rPr>
              <a:t>课　隋唐制度的变化与创新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r="-402" b="-915"/>
          <a:stretch>
            <a:fillRect/>
          </a:stretch>
        </p:blipFill>
        <p:spPr>
          <a:xfrm>
            <a:off x="8890" y="560128"/>
            <a:ext cx="9160510" cy="269684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79513" y="1275606"/>
            <a:ext cx="8424936" cy="1384995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(1)</a:t>
            </a:r>
            <a:r>
              <a:rPr lang="zh-CN" altLang="en-US" sz="28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科举制过于强化儒学正统地位，禁锢人们思想；</a:t>
            </a:r>
          </a:p>
          <a:p>
            <a:r>
              <a:rPr lang="en-US" altLang="zh-CN" sz="28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(2)</a:t>
            </a:r>
            <a:r>
              <a:rPr lang="zh-CN" altLang="en-US" sz="28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社会上形成一种“万般皆下品，惟有读书高”的思维定势</a:t>
            </a:r>
            <a:r>
              <a:rPr lang="zh-CN" altLang="en-US" sz="2800" dirty="0" smtClean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，压制</a:t>
            </a:r>
            <a:r>
              <a:rPr lang="zh-CN" altLang="en-US" sz="28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科学技术发展。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83568" y="69954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弊端：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8367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 xmlns:p15="http://schemas.microsoft.com/office/powerpoint/2012/main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-150495" y="95250"/>
            <a:ext cx="34451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黑体" panose="02010609060101010101" charset="-122"/>
                <a:ea typeface="黑体" panose="02010609060101010101" charset="-122"/>
              </a:rPr>
              <a:t>（二）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</a:rPr>
              <a:t>中枢机构演变</a:t>
            </a: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951547" y="712947"/>
          <a:ext cx="7367588" cy="3619976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9329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39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216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3896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6716">
                <a:tc grid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1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时期</a:t>
                      </a:r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1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中枢机构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1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权力分配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8700"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2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1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西汉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2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1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汉武帝前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2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2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algn="ctr">
                        <a:buNone/>
                      </a:pPr>
                      <a:endParaRPr lang="zh-CN" altLang="en-US" sz="2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algn="ctr">
                        <a:buNone/>
                      </a:pPr>
                      <a:endParaRPr lang="zh-CN" altLang="en-US" sz="2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86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1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汉武帝后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2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2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8660">
                <a:tc grid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1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东汉</a:t>
                      </a:r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2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2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algn="ctr">
                        <a:buNone/>
                      </a:pPr>
                      <a:endParaRPr lang="zh-CN" altLang="en-US" sz="2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08660">
                <a:tc grid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1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魏晋南北朝</a:t>
                      </a:r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2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algn="ctr">
                        <a:buNone/>
                      </a:pPr>
                      <a:endParaRPr lang="zh-CN" altLang="en-US" sz="2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2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8620">
                <a:tc grid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1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隋唐</a:t>
                      </a:r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2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2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3397567" y="1443514"/>
            <a:ext cx="203930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三公九卿制度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432334" y="2130266"/>
            <a:ext cx="158734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中外朝制度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5312092" y="1168241"/>
            <a:ext cx="3007043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100">
                <a:latin typeface="宋体" panose="02010600030101010101" pitchFamily="2" charset="-122"/>
                <a:ea typeface="宋体" panose="02010600030101010101" pitchFamily="2" charset="-122"/>
              </a:rPr>
              <a:t>丞相负责行政、太尉掌管军事、御史大夫负责监察事务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397568" y="2722721"/>
            <a:ext cx="201120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三公和尚书台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257801" y="2130266"/>
            <a:ext cx="284654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>
                <a:latin typeface="宋体" panose="02010600030101010101" pitchFamily="2" charset="-122"/>
                <a:ea typeface="宋体" panose="02010600030101010101" pitchFamily="2" charset="-122"/>
              </a:rPr>
              <a:t>中朝决策、外朝执行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5098733" y="2521744"/>
            <a:ext cx="339423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100">
                <a:latin typeface="宋体" panose="02010600030101010101" pitchFamily="2" charset="-122"/>
                <a:ea typeface="宋体" panose="02010600030101010101" pitchFamily="2" charset="-122"/>
              </a:rPr>
              <a:t>尚书台掌握决策和行政</a:t>
            </a:r>
          </a:p>
          <a:p>
            <a:pPr algn="ctr"/>
            <a:r>
              <a:rPr lang="zh-CN" altLang="en-US" sz="2100"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2100">
                <a:latin typeface="宋体" panose="02010600030101010101" pitchFamily="2" charset="-122"/>
                <a:ea typeface="宋体" panose="02010600030101010101" pitchFamily="2" charset="-122"/>
              </a:rPr>
              <a:t>“</a:t>
            </a:r>
            <a:r>
              <a:rPr lang="zh-CN" altLang="en-US" sz="2100">
                <a:latin typeface="宋体" panose="02010600030101010101" pitchFamily="2" charset="-122"/>
                <a:ea typeface="宋体" panose="02010600030101010101" pitchFamily="2" charset="-122"/>
              </a:rPr>
              <a:t>虽置三公，事归台阁</a:t>
            </a:r>
            <a:r>
              <a:rPr lang="en-US" altLang="zh-CN" sz="2100">
                <a:latin typeface="宋体" panose="02010600030101010101" pitchFamily="2" charset="-122"/>
                <a:ea typeface="宋体" panose="02010600030101010101" pitchFamily="2" charset="-122"/>
              </a:rPr>
              <a:t>”</a:t>
            </a:r>
            <a:r>
              <a:rPr lang="zh-CN" altLang="en-US" sz="2100"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3416617" y="3208020"/>
            <a:ext cx="184118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>
                <a:solidFill>
                  <a:srgbClr val="FF0000"/>
                </a:solidFill>
              </a:rPr>
              <a:t>尚书省、中书省、门下省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5238750" y="3263265"/>
            <a:ext cx="289702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>
                <a:latin typeface="宋体" panose="02010600030101010101" pitchFamily="2" charset="-122"/>
                <a:ea typeface="宋体" panose="02010600030101010101" pitchFamily="2" charset="-122"/>
              </a:rPr>
              <a:t>三省共同辅助决策、共同行使权力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464243" y="3941445"/>
            <a:ext cx="15240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三省六部制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6081237" y="3826193"/>
            <a:ext cx="14682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</a:rPr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16763013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145415" y="131445"/>
            <a:ext cx="1960880" cy="52197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zh-CN" altLang="en-US" sz="2800">
                <a:sym typeface="+mn-ea"/>
              </a:rPr>
              <a:t>三省六部制</a:t>
            </a:r>
          </a:p>
        </p:txBody>
      </p:sp>
      <p:grpSp>
        <p:nvGrpSpPr>
          <p:cNvPr id="160770" name="组合 160769"/>
          <p:cNvGrpSpPr/>
          <p:nvPr/>
        </p:nvGrpSpPr>
        <p:grpSpPr>
          <a:xfrm>
            <a:off x="425133" y="812800"/>
            <a:ext cx="8343884" cy="3533771"/>
            <a:chOff x="254" y="436"/>
            <a:chExt cx="5204" cy="2228"/>
          </a:xfrm>
        </p:grpSpPr>
        <p:sp>
          <p:nvSpPr>
            <p:cNvPr id="23554" name="矩形 160770"/>
            <p:cNvSpPr/>
            <p:nvPr/>
          </p:nvSpPr>
          <p:spPr>
            <a:xfrm>
              <a:off x="1978" y="436"/>
              <a:ext cx="1724" cy="368"/>
            </a:xfrm>
            <a:prstGeom prst="rect">
              <a:avLst/>
            </a:prstGeom>
            <a:solidFill>
              <a:srgbClr val="FFFF00"/>
            </a:solidFill>
            <a:ln w="38100" cap="flat" cmpd="sng">
              <a:solidFill>
                <a:srgbClr val="FF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t">
              <a:spAutoFit/>
            </a:bodyPr>
            <a:lstStyle/>
            <a:p>
              <a:pPr algn="ctr"/>
              <a:r>
                <a:rPr lang="zh-CN" altLang="en-US" sz="3200" b="1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皇  帝</a:t>
              </a:r>
            </a:p>
          </p:txBody>
        </p:sp>
        <p:sp>
          <p:nvSpPr>
            <p:cNvPr id="23555" name="矩形 160771"/>
            <p:cNvSpPr/>
            <p:nvPr/>
          </p:nvSpPr>
          <p:spPr>
            <a:xfrm>
              <a:off x="2250" y="1207"/>
              <a:ext cx="1270" cy="368"/>
            </a:xfrm>
            <a:prstGeom prst="rect">
              <a:avLst/>
            </a:prstGeom>
            <a:solidFill>
              <a:srgbClr val="3366FF"/>
            </a:solidFill>
            <a:ln w="9525">
              <a:noFill/>
            </a:ln>
          </p:spPr>
          <p:txBody>
            <a:bodyPr anchor="t">
              <a:spAutoFit/>
            </a:bodyPr>
            <a:lstStyle/>
            <a:p>
              <a:pPr algn="ctr"/>
              <a:r>
                <a:rPr lang="zh-CN" altLang="en-US" sz="3200" b="1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</a:rPr>
                <a:t>门下省</a:t>
              </a:r>
            </a:p>
          </p:txBody>
        </p:sp>
        <p:sp>
          <p:nvSpPr>
            <p:cNvPr id="23556" name="矩形 160772"/>
            <p:cNvSpPr/>
            <p:nvPr/>
          </p:nvSpPr>
          <p:spPr>
            <a:xfrm>
              <a:off x="3792" y="1207"/>
              <a:ext cx="1270" cy="368"/>
            </a:xfrm>
            <a:prstGeom prst="rect">
              <a:avLst/>
            </a:prstGeom>
            <a:solidFill>
              <a:srgbClr val="3366FF"/>
            </a:solidFill>
            <a:ln w="9525">
              <a:noFill/>
            </a:ln>
          </p:spPr>
          <p:txBody>
            <a:bodyPr anchor="t">
              <a:spAutoFit/>
            </a:bodyPr>
            <a:lstStyle/>
            <a:p>
              <a:pPr algn="ctr"/>
              <a:r>
                <a:rPr lang="zh-CN" altLang="en-US" sz="3200" b="1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尚书省</a:t>
              </a:r>
            </a:p>
          </p:txBody>
        </p:sp>
        <p:sp>
          <p:nvSpPr>
            <p:cNvPr id="23557" name="矩形 160773"/>
            <p:cNvSpPr/>
            <p:nvPr/>
          </p:nvSpPr>
          <p:spPr>
            <a:xfrm>
              <a:off x="708" y="1207"/>
              <a:ext cx="1270" cy="368"/>
            </a:xfrm>
            <a:prstGeom prst="rect">
              <a:avLst/>
            </a:prstGeom>
            <a:solidFill>
              <a:srgbClr val="3366FF"/>
            </a:solidFill>
            <a:ln w="9525">
              <a:noFill/>
            </a:ln>
          </p:spPr>
          <p:txBody>
            <a:bodyPr anchor="t">
              <a:spAutoFit/>
            </a:bodyPr>
            <a:lstStyle/>
            <a:p>
              <a:pPr algn="ctr"/>
              <a:r>
                <a:rPr lang="zh-CN" altLang="en-US" sz="3200" b="1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49" charset="-122"/>
                </a:rPr>
                <a:t>中书省</a:t>
              </a:r>
            </a:p>
          </p:txBody>
        </p:sp>
        <p:sp>
          <p:nvSpPr>
            <p:cNvPr id="23558" name="文本框 160774"/>
            <p:cNvSpPr txBox="1"/>
            <p:nvPr/>
          </p:nvSpPr>
          <p:spPr>
            <a:xfrm>
              <a:off x="526" y="1615"/>
              <a:ext cx="1680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3200" b="1">
                  <a:solidFill>
                    <a:srgbClr val="FF33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（起草政令）</a:t>
              </a:r>
            </a:p>
          </p:txBody>
        </p:sp>
        <p:sp>
          <p:nvSpPr>
            <p:cNvPr id="23559" name="文本框 160775"/>
            <p:cNvSpPr txBox="1"/>
            <p:nvPr/>
          </p:nvSpPr>
          <p:spPr>
            <a:xfrm>
              <a:off x="3520" y="1615"/>
              <a:ext cx="1860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3200" b="1">
                  <a:solidFill>
                    <a:srgbClr val="FF33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（执行 政务）</a:t>
              </a:r>
            </a:p>
          </p:txBody>
        </p:sp>
        <p:sp>
          <p:nvSpPr>
            <p:cNvPr id="23560" name="文本框 160776"/>
            <p:cNvSpPr txBox="1"/>
            <p:nvPr/>
          </p:nvSpPr>
          <p:spPr>
            <a:xfrm>
              <a:off x="2068" y="1615"/>
              <a:ext cx="1820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3200" b="1">
                  <a:solidFill>
                    <a:srgbClr val="FF33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（封驳审议）</a:t>
              </a:r>
            </a:p>
          </p:txBody>
        </p:sp>
        <p:sp>
          <p:nvSpPr>
            <p:cNvPr id="23561" name="矩形 160777"/>
            <p:cNvSpPr/>
            <p:nvPr/>
          </p:nvSpPr>
          <p:spPr>
            <a:xfrm>
              <a:off x="254" y="2296"/>
              <a:ext cx="630" cy="368"/>
            </a:xfrm>
            <a:prstGeom prst="rect">
              <a:avLst/>
            </a:prstGeom>
            <a:solidFill>
              <a:srgbClr val="3366FF"/>
            </a:solidFill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en-US" sz="3200" b="1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吏部</a:t>
              </a:r>
            </a:p>
          </p:txBody>
        </p:sp>
        <p:sp>
          <p:nvSpPr>
            <p:cNvPr id="23562" name="矩形 160778"/>
            <p:cNvSpPr/>
            <p:nvPr/>
          </p:nvSpPr>
          <p:spPr>
            <a:xfrm>
              <a:off x="1161" y="2296"/>
              <a:ext cx="623" cy="368"/>
            </a:xfrm>
            <a:prstGeom prst="rect">
              <a:avLst/>
            </a:prstGeom>
            <a:solidFill>
              <a:srgbClr val="3366FF"/>
            </a:solidFill>
            <a:ln w="9525">
              <a:noFill/>
            </a:ln>
          </p:spPr>
          <p:txBody>
            <a:bodyPr wrap="none" anchor="t">
              <a:spAutoFit/>
            </a:bodyPr>
            <a:lstStyle/>
            <a:p>
              <a:r>
                <a:rPr lang="zh-CN" altLang="en-US" sz="3200" b="1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户部</a:t>
              </a:r>
            </a:p>
          </p:txBody>
        </p:sp>
        <p:sp>
          <p:nvSpPr>
            <p:cNvPr id="23563" name="矩形 160779"/>
            <p:cNvSpPr/>
            <p:nvPr/>
          </p:nvSpPr>
          <p:spPr>
            <a:xfrm>
              <a:off x="2068" y="2296"/>
              <a:ext cx="624" cy="368"/>
            </a:xfrm>
            <a:prstGeom prst="rect">
              <a:avLst/>
            </a:prstGeom>
            <a:solidFill>
              <a:srgbClr val="3366FF"/>
            </a:solidFill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en-US" sz="3200" b="1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礼部</a:t>
              </a:r>
            </a:p>
          </p:txBody>
        </p:sp>
        <p:sp>
          <p:nvSpPr>
            <p:cNvPr id="23564" name="矩形 160780"/>
            <p:cNvSpPr/>
            <p:nvPr/>
          </p:nvSpPr>
          <p:spPr>
            <a:xfrm>
              <a:off x="3021" y="2296"/>
              <a:ext cx="624" cy="368"/>
            </a:xfrm>
            <a:prstGeom prst="rect">
              <a:avLst/>
            </a:prstGeom>
            <a:solidFill>
              <a:srgbClr val="3366FF"/>
            </a:solidFill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en-US" sz="3200" b="1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兵部</a:t>
              </a:r>
            </a:p>
          </p:txBody>
        </p:sp>
        <p:sp>
          <p:nvSpPr>
            <p:cNvPr id="23565" name="矩形 160781"/>
            <p:cNvSpPr/>
            <p:nvPr/>
          </p:nvSpPr>
          <p:spPr>
            <a:xfrm>
              <a:off x="3928" y="2296"/>
              <a:ext cx="623" cy="368"/>
            </a:xfrm>
            <a:prstGeom prst="rect">
              <a:avLst/>
            </a:prstGeom>
            <a:solidFill>
              <a:srgbClr val="3366FF"/>
            </a:solidFill>
            <a:ln w="9525">
              <a:noFill/>
            </a:ln>
          </p:spPr>
          <p:txBody>
            <a:bodyPr wrap="none" anchor="t">
              <a:spAutoFit/>
            </a:bodyPr>
            <a:lstStyle/>
            <a:p>
              <a:r>
                <a:rPr lang="zh-CN" altLang="en-US" sz="3200" b="1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刑部</a:t>
              </a:r>
            </a:p>
          </p:txBody>
        </p:sp>
        <p:sp>
          <p:nvSpPr>
            <p:cNvPr id="23566" name="矩形 160782"/>
            <p:cNvSpPr/>
            <p:nvPr/>
          </p:nvSpPr>
          <p:spPr>
            <a:xfrm>
              <a:off x="4835" y="2296"/>
              <a:ext cx="623" cy="368"/>
            </a:xfrm>
            <a:prstGeom prst="rect">
              <a:avLst/>
            </a:prstGeom>
            <a:solidFill>
              <a:srgbClr val="3366FF"/>
            </a:solidFill>
            <a:ln w="9525">
              <a:noFill/>
            </a:ln>
          </p:spPr>
          <p:txBody>
            <a:bodyPr wrap="none" anchor="t">
              <a:spAutoFit/>
            </a:bodyPr>
            <a:lstStyle/>
            <a:p>
              <a:r>
                <a:rPr lang="zh-CN" altLang="en-US" sz="3200" b="1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工部</a:t>
              </a:r>
            </a:p>
          </p:txBody>
        </p:sp>
        <p:sp>
          <p:nvSpPr>
            <p:cNvPr id="23567" name="直接连接符 160783"/>
            <p:cNvSpPr/>
            <p:nvPr/>
          </p:nvSpPr>
          <p:spPr>
            <a:xfrm>
              <a:off x="1978" y="1389"/>
              <a:ext cx="272" cy="0"/>
            </a:xfrm>
            <a:prstGeom prst="line">
              <a:avLst/>
            </a:prstGeom>
            <a:ln w="5715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/>
            <a:lstStyle/>
            <a:p>
              <a:endParaRPr lang="zh-CN" altLang="en-US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568" name="直接连接符 160784"/>
            <p:cNvSpPr/>
            <p:nvPr/>
          </p:nvSpPr>
          <p:spPr>
            <a:xfrm>
              <a:off x="3520" y="1389"/>
              <a:ext cx="272" cy="0"/>
            </a:xfrm>
            <a:prstGeom prst="line">
              <a:avLst/>
            </a:prstGeom>
            <a:ln w="5715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/>
            <a:lstStyle/>
            <a:p>
              <a:endParaRPr lang="zh-CN" altLang="en-US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569" name="直接连接符 160785"/>
            <p:cNvSpPr/>
            <p:nvPr/>
          </p:nvSpPr>
          <p:spPr>
            <a:xfrm>
              <a:off x="572" y="2069"/>
              <a:ext cx="4536" cy="0"/>
            </a:xfrm>
            <a:prstGeom prst="line">
              <a:avLst/>
            </a:prstGeom>
            <a:ln w="5715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/>
            <a:lstStyle/>
            <a:p>
              <a:endParaRPr lang="zh-CN" altLang="en-US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570" name="直接连接符 160786"/>
            <p:cNvSpPr/>
            <p:nvPr/>
          </p:nvSpPr>
          <p:spPr>
            <a:xfrm flipH="1">
              <a:off x="572" y="2069"/>
              <a:ext cx="0" cy="227"/>
            </a:xfrm>
            <a:prstGeom prst="line">
              <a:avLst/>
            </a:prstGeom>
            <a:ln w="5715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/>
            <a:lstStyle/>
            <a:p>
              <a:endParaRPr lang="zh-CN" altLang="en-US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571" name="直接连接符 160787"/>
            <p:cNvSpPr/>
            <p:nvPr/>
          </p:nvSpPr>
          <p:spPr>
            <a:xfrm flipH="1">
              <a:off x="1479" y="2069"/>
              <a:ext cx="0" cy="227"/>
            </a:xfrm>
            <a:prstGeom prst="line">
              <a:avLst/>
            </a:prstGeom>
            <a:ln w="5715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/>
            <a:lstStyle/>
            <a:p>
              <a:endParaRPr lang="zh-CN" altLang="en-US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572" name="直接连接符 160788"/>
            <p:cNvSpPr/>
            <p:nvPr/>
          </p:nvSpPr>
          <p:spPr>
            <a:xfrm flipH="1">
              <a:off x="2386" y="2069"/>
              <a:ext cx="0" cy="227"/>
            </a:xfrm>
            <a:prstGeom prst="line">
              <a:avLst/>
            </a:prstGeom>
            <a:ln w="5715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/>
            <a:lstStyle/>
            <a:p>
              <a:endParaRPr lang="zh-CN" altLang="en-US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573" name="直接连接符 160789"/>
            <p:cNvSpPr/>
            <p:nvPr/>
          </p:nvSpPr>
          <p:spPr>
            <a:xfrm flipH="1">
              <a:off x="3339" y="2069"/>
              <a:ext cx="0" cy="227"/>
            </a:xfrm>
            <a:prstGeom prst="line">
              <a:avLst/>
            </a:prstGeom>
            <a:ln w="5715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/>
            <a:lstStyle/>
            <a:p>
              <a:endParaRPr lang="zh-CN" altLang="en-US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574" name="直接连接符 160790"/>
            <p:cNvSpPr/>
            <p:nvPr/>
          </p:nvSpPr>
          <p:spPr>
            <a:xfrm flipH="1">
              <a:off x="4246" y="2069"/>
              <a:ext cx="0" cy="227"/>
            </a:xfrm>
            <a:prstGeom prst="line">
              <a:avLst/>
            </a:prstGeom>
            <a:ln w="5715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/>
            <a:lstStyle/>
            <a:p>
              <a:endParaRPr lang="zh-CN" altLang="en-US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575" name="直接连接符 160791"/>
            <p:cNvSpPr/>
            <p:nvPr/>
          </p:nvSpPr>
          <p:spPr>
            <a:xfrm flipH="1">
              <a:off x="5108" y="2069"/>
              <a:ext cx="0" cy="227"/>
            </a:xfrm>
            <a:prstGeom prst="line">
              <a:avLst/>
            </a:prstGeom>
            <a:ln w="5715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/>
            <a:lstStyle/>
            <a:p>
              <a:endParaRPr lang="zh-CN" altLang="en-US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576" name="直接连接符 160792"/>
            <p:cNvSpPr/>
            <p:nvPr/>
          </p:nvSpPr>
          <p:spPr>
            <a:xfrm flipH="1">
              <a:off x="4427" y="1570"/>
              <a:ext cx="0" cy="499"/>
            </a:xfrm>
            <a:prstGeom prst="line">
              <a:avLst/>
            </a:prstGeom>
            <a:ln w="5715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/>
            <a:lstStyle/>
            <a:p>
              <a:endParaRPr lang="zh-CN" altLang="en-US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577" name="直接连接符 160793"/>
            <p:cNvSpPr/>
            <p:nvPr/>
          </p:nvSpPr>
          <p:spPr>
            <a:xfrm>
              <a:off x="1343" y="1026"/>
              <a:ext cx="3039" cy="0"/>
            </a:xfrm>
            <a:prstGeom prst="line">
              <a:avLst/>
            </a:prstGeom>
            <a:ln w="5715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/>
            <a:lstStyle/>
            <a:p>
              <a:endParaRPr lang="zh-CN" altLang="en-US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578" name="直接连接符 160794"/>
            <p:cNvSpPr/>
            <p:nvPr/>
          </p:nvSpPr>
          <p:spPr>
            <a:xfrm flipH="1">
              <a:off x="1343" y="1026"/>
              <a:ext cx="0" cy="181"/>
            </a:xfrm>
            <a:prstGeom prst="line">
              <a:avLst/>
            </a:prstGeom>
            <a:ln w="5715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/>
            <a:lstStyle/>
            <a:p>
              <a:endParaRPr lang="zh-CN" altLang="en-US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579" name="直接连接符 160795"/>
            <p:cNvSpPr/>
            <p:nvPr/>
          </p:nvSpPr>
          <p:spPr>
            <a:xfrm flipH="1">
              <a:off x="2840" y="844"/>
              <a:ext cx="0" cy="363"/>
            </a:xfrm>
            <a:prstGeom prst="line">
              <a:avLst/>
            </a:prstGeom>
            <a:ln w="5715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/>
            <a:lstStyle/>
            <a:p>
              <a:endParaRPr lang="zh-CN" altLang="en-US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580" name="直接连接符 160796"/>
            <p:cNvSpPr/>
            <p:nvPr/>
          </p:nvSpPr>
          <p:spPr>
            <a:xfrm flipH="1">
              <a:off x="4382" y="1026"/>
              <a:ext cx="0" cy="181"/>
            </a:xfrm>
            <a:prstGeom prst="line">
              <a:avLst/>
            </a:prstGeom>
            <a:ln w="5715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/>
            <a:lstStyle/>
            <a:p>
              <a:endParaRPr lang="zh-CN" altLang="en-US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87630" y="2058035"/>
            <a:ext cx="1013460" cy="5314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/>
              <a:t>宰相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0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56198" y="0"/>
            <a:ext cx="43495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黑体" panose="02010609060101010101" charset="-122"/>
                <a:ea typeface="黑体" panose="02010609060101010101" charset="-122"/>
              </a:rPr>
              <a:t>（三）三省六部制的运作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56198" y="1244918"/>
            <a:ext cx="3261360" cy="2677656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lg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210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sz="2100">
                <a:latin typeface="楷体" panose="02010609060101010101" pitchFamily="49" charset="-122"/>
                <a:ea typeface="楷体" panose="02010609060101010101" pitchFamily="49" charset="-122"/>
              </a:rPr>
              <a:t>贞观某年，黄河泛滥成灾，黄河边百姓苦不堪言。治理黄河，赈灾成为了当务之急。假如你是一位唐朝的政府官员，为了治理黄河，</a:t>
            </a:r>
            <a:r>
              <a:rPr lang="zh-CN" altLang="en-US" sz="21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整个决策方案的制定和执行过程的具体流程应该是怎样的呢</a:t>
            </a:r>
            <a:r>
              <a:rPr lang="zh-CN" altLang="en-US" sz="2100">
                <a:latin typeface="楷体" panose="02010609060101010101" pitchFamily="49" charset="-122"/>
                <a:ea typeface="楷体" panose="02010609060101010101" pitchFamily="49" charset="-122"/>
              </a:rPr>
              <a:t>？</a:t>
            </a:r>
          </a:p>
        </p:txBody>
      </p:sp>
      <p:sp>
        <p:nvSpPr>
          <p:cNvPr id="13" name="矩形 12"/>
          <p:cNvSpPr/>
          <p:nvPr/>
        </p:nvSpPr>
        <p:spPr>
          <a:xfrm>
            <a:off x="56198" y="910114"/>
            <a:ext cx="1475899" cy="3805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00">
                <a:solidFill>
                  <a:srgbClr val="FF0000"/>
                </a:solidFill>
              </a:rPr>
              <a:t>历史场景</a:t>
            </a:r>
          </a:p>
        </p:txBody>
      </p:sp>
      <p:pic>
        <p:nvPicPr>
          <p:cNvPr id="14" name="图片 13">
            <a:hlinkClick r:id="" action="ppaction://noaction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987" y="910114"/>
            <a:ext cx="3539014" cy="3200876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8311039" y="3428047"/>
            <a:ext cx="769620" cy="7381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6" name="文本框 15"/>
          <p:cNvSpPr txBox="1"/>
          <p:nvPr/>
        </p:nvSpPr>
        <p:spPr>
          <a:xfrm>
            <a:off x="3317558" y="853440"/>
            <a:ext cx="2604135" cy="415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2100">
                <a:latin typeface="黑体" panose="02010609060101010101" charset="-122"/>
                <a:ea typeface="黑体" panose="02010609060101010101" charset="-122"/>
              </a:rPr>
              <a:t>中书省制定治理方案</a:t>
            </a:r>
          </a:p>
        </p:txBody>
      </p:sp>
      <p:sp>
        <p:nvSpPr>
          <p:cNvPr id="17" name="下箭头 16"/>
          <p:cNvSpPr/>
          <p:nvPr/>
        </p:nvSpPr>
        <p:spPr>
          <a:xfrm>
            <a:off x="4301967" y="1290638"/>
            <a:ext cx="301466" cy="647224"/>
          </a:xfrm>
          <a:prstGeom prst="downArrow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8" name="文本框 17"/>
          <p:cNvSpPr txBox="1"/>
          <p:nvPr/>
        </p:nvSpPr>
        <p:spPr>
          <a:xfrm>
            <a:off x="3476625" y="2069306"/>
            <a:ext cx="2079308" cy="415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2100">
                <a:latin typeface="黑体" panose="02010609060101010101" charset="-122"/>
                <a:ea typeface="黑体" panose="02010609060101010101" charset="-122"/>
              </a:rPr>
              <a:t>门下省审核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4603433" y="1290638"/>
            <a:ext cx="801529" cy="738664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2100">
                <a:solidFill>
                  <a:srgbClr val="FF0000"/>
                </a:solidFill>
              </a:rPr>
              <a:t>皇帝认可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3650457" y="3244691"/>
            <a:ext cx="1604486" cy="415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2100">
                <a:latin typeface="黑体" panose="02010609060101010101" charset="-122"/>
                <a:ea typeface="黑体" panose="02010609060101010101" charset="-122"/>
              </a:rPr>
              <a:t>尚书省执行</a:t>
            </a:r>
          </a:p>
        </p:txBody>
      </p:sp>
      <p:sp>
        <p:nvSpPr>
          <p:cNvPr id="21" name="下箭头 20"/>
          <p:cNvSpPr/>
          <p:nvPr/>
        </p:nvSpPr>
        <p:spPr>
          <a:xfrm>
            <a:off x="4301967" y="2528888"/>
            <a:ext cx="301466" cy="647224"/>
          </a:xfrm>
          <a:prstGeom prst="downArrow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2" name="文本框 21"/>
          <p:cNvSpPr txBox="1"/>
          <p:nvPr/>
        </p:nvSpPr>
        <p:spPr>
          <a:xfrm>
            <a:off x="3762852" y="4078605"/>
            <a:ext cx="1492091" cy="415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2100">
                <a:latin typeface="黑体" panose="02010609060101010101" charset="-122"/>
                <a:ea typeface="黑体" panose="02010609060101010101" charset="-122"/>
              </a:rPr>
              <a:t>工部落实</a:t>
            </a:r>
          </a:p>
        </p:txBody>
      </p:sp>
      <p:sp>
        <p:nvSpPr>
          <p:cNvPr id="23" name="下箭头 22"/>
          <p:cNvSpPr/>
          <p:nvPr/>
        </p:nvSpPr>
        <p:spPr>
          <a:xfrm>
            <a:off x="4301967" y="3714274"/>
            <a:ext cx="301466" cy="364331"/>
          </a:xfrm>
          <a:prstGeom prst="downArrow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54233774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241550" y="104775"/>
            <a:ext cx="1731645" cy="65849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3600" b="1">
                <a:solidFill>
                  <a:schemeClr val="tx1"/>
                </a:solidFill>
                <a:sym typeface="+mn-ea"/>
              </a:rPr>
              <a:t>政事堂</a:t>
            </a:r>
          </a:p>
        </p:txBody>
      </p:sp>
      <p:sp>
        <p:nvSpPr>
          <p:cNvPr id="5" name="右箭头 4"/>
          <p:cNvSpPr/>
          <p:nvPr/>
        </p:nvSpPr>
        <p:spPr>
          <a:xfrm>
            <a:off x="4174490" y="245110"/>
            <a:ext cx="288290" cy="50419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3600" b="1">
              <a:solidFill>
                <a:schemeClr val="tx1"/>
              </a:solidFill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558030" y="104775"/>
            <a:ext cx="2117090" cy="65786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>
                <a:solidFill>
                  <a:schemeClr val="tx1"/>
                </a:solidFill>
              </a:rPr>
              <a:t>中书门下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60" y="819785"/>
            <a:ext cx="8818245" cy="327279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62560" y="4148455"/>
            <a:ext cx="8818245" cy="95313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/>
                </a:solidFill>
              </a:rPr>
              <a:t>宰相会议召开的地方叫政事堂，后来</a:t>
            </a:r>
            <a:r>
              <a:rPr lang="zh-CN" altLang="en-US" sz="2800">
                <a:solidFill>
                  <a:schemeClr val="tx1"/>
                </a:solidFill>
                <a:sym typeface="+mn-ea"/>
              </a:rPr>
              <a:t>改称中书门下</a:t>
            </a:r>
            <a:r>
              <a:rPr lang="zh-CN" altLang="en-US" sz="2800">
                <a:solidFill>
                  <a:schemeClr val="tx1"/>
                </a:solidFill>
              </a:rPr>
              <a:t>提高了</a:t>
            </a:r>
            <a:r>
              <a:rPr lang="zh-CN" altLang="en-US" sz="2800" u="sng">
                <a:solidFill>
                  <a:schemeClr val="tx1"/>
                </a:solidFill>
              </a:rPr>
              <a:t>行政效率</a:t>
            </a:r>
            <a:r>
              <a:rPr lang="zh-CN" altLang="en-US" sz="2800">
                <a:solidFill>
                  <a:schemeClr val="tx1"/>
                </a:solidFill>
              </a:rPr>
              <a:t>，三省出现一体化趋势。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1" animBg="1"/>
      <p:bldP spid="6" grpId="2" animBg="1"/>
      <p:bldP spid="4" grpId="3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文本框 99"/>
          <p:cNvSpPr txBox="1"/>
          <p:nvPr/>
        </p:nvSpPr>
        <p:spPr>
          <a:xfrm>
            <a:off x="127159" y="48102"/>
            <a:ext cx="3810000" cy="4616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200025" indent="-200025"/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（四）</a:t>
            </a:r>
            <a:r>
              <a:rPr 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三省六部制的效能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21945" y="485776"/>
            <a:ext cx="8436769" cy="2354491"/>
          </a:xfrm>
          <a:prstGeom prst="rect">
            <a:avLst/>
          </a:prstGeom>
          <a:solidFill>
            <a:schemeClr val="lt1">
              <a:alpha val="19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en-US" sz="21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材料一：</a:t>
            </a:r>
            <a:r>
              <a:rPr lang="zh-CN" altLang="en-US" sz="21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汉宰相是采用领袖制</a:t>
            </a:r>
            <a:r>
              <a:rPr lang="zh-CN" altLang="en-US" sz="21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的，而</a:t>
            </a:r>
            <a:r>
              <a:rPr lang="zh-CN" altLang="en-US" sz="21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唐代宰相则采用委员制</a:t>
            </a:r>
            <a:r>
              <a:rPr lang="zh-CN" altLang="en-US" sz="21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。换言之，汉代由宰相一人掌握全国行政大权，而唐代则把相权分别掌握于几个部门，由许多人来共同负责，</a:t>
            </a:r>
            <a:r>
              <a:rPr lang="zh-CN" altLang="en-US" sz="21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凡事经各个部门之会议而决定</a:t>
            </a:r>
            <a:r>
              <a:rPr lang="zh-CN" altLang="en-US" sz="21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。</a:t>
            </a:r>
          </a:p>
          <a:p>
            <a:r>
              <a:rPr lang="zh-CN" altLang="en-US" sz="21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                            </a:t>
            </a:r>
            <a:r>
              <a:rPr lang="en-US" altLang="zh-CN" sz="21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——</a:t>
            </a:r>
            <a:r>
              <a:rPr lang="zh-CN" altLang="en-US" sz="21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钱穆：</a:t>
            </a:r>
            <a:r>
              <a:rPr lang="en-US" altLang="zh-CN" sz="21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《</a:t>
            </a:r>
            <a:r>
              <a:rPr lang="zh-CN" altLang="en-US" sz="21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中国历代政治得失</a:t>
            </a:r>
            <a:r>
              <a:rPr lang="en-US" altLang="zh-CN" sz="21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》</a:t>
            </a:r>
          </a:p>
          <a:p>
            <a:r>
              <a:rPr lang="zh-CN" altLang="en-US" sz="21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材料二：</a:t>
            </a:r>
            <a:r>
              <a:rPr lang="zh-CN" altLang="en-US" sz="21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这种集体宰相制</a:t>
            </a:r>
            <a:r>
              <a:rPr lang="zh-CN" altLang="en-US" sz="21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，除了</a:t>
            </a:r>
            <a:r>
              <a:rPr lang="zh-CN" altLang="en-US" sz="21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玄宗时期出现过宰相专权外，基本上再没有出现过汉魏以来的那种“强权宰相”。</a:t>
            </a:r>
          </a:p>
          <a:p>
            <a:r>
              <a:rPr lang="zh-CN" altLang="en-US" sz="21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                            </a:t>
            </a:r>
            <a:r>
              <a:rPr lang="en-US" altLang="zh-CN" sz="21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——</a:t>
            </a:r>
            <a:r>
              <a:rPr lang="zh-CN" altLang="en-US" sz="21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张启之：</a:t>
            </a:r>
            <a:r>
              <a:rPr lang="en-US" altLang="zh-CN" sz="21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《</a:t>
            </a:r>
            <a:r>
              <a:rPr lang="zh-CN" altLang="en-US" sz="21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中国历史十五讲</a:t>
            </a:r>
            <a:r>
              <a:rPr lang="en-US" altLang="zh-CN" sz="21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》</a:t>
            </a:r>
            <a:endParaRPr lang="zh-CN" altLang="en-US" sz="2100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50632" y="3182779"/>
            <a:ext cx="7893368" cy="10618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en-US" sz="2100" dirty="0">
                <a:latin typeface="宋体" panose="02010600030101010101" pitchFamily="2" charset="-122"/>
                <a:ea typeface="宋体" panose="02010600030101010101" pitchFamily="2" charset="-122"/>
              </a:rPr>
              <a:t>相权一分为三</a:t>
            </a:r>
            <a:r>
              <a:rPr lang="zh-CN" altLang="en-US" sz="2100" dirty="0" smtClean="0">
                <a:latin typeface="宋体" panose="02010600030101010101" pitchFamily="2" charset="-122"/>
                <a:ea typeface="宋体" panose="02010600030101010101" pitchFamily="2" charset="-122"/>
              </a:rPr>
              <a:t>，且</a:t>
            </a:r>
            <a:r>
              <a:rPr lang="zh-CN" altLang="en-US" sz="2100" dirty="0">
                <a:latin typeface="宋体" panose="02010600030101010101" pitchFamily="2" charset="-122"/>
                <a:ea typeface="宋体" panose="02010600030101010101" pitchFamily="2" charset="-122"/>
              </a:rPr>
              <a:t>相互牵制，加强皇权；</a:t>
            </a:r>
          </a:p>
          <a:p>
            <a:r>
              <a:rPr lang="zh-CN" altLang="en-US" sz="21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对皇权存在制约，集思广益，利于</a:t>
            </a:r>
            <a:r>
              <a:rPr lang="zh-CN" altLang="en-US" sz="2100" dirty="0" smtClean="0">
                <a:latin typeface="宋体" panose="02010600030101010101" pitchFamily="2" charset="-122"/>
                <a:ea typeface="宋体" panose="02010600030101010101" pitchFamily="2" charset="-122"/>
                <a:hlinkClick r:id="" action="ppaction://noaction"/>
              </a:rPr>
              <a:t>决策</a:t>
            </a:r>
            <a:r>
              <a:rPr lang="zh-CN" altLang="en-US" sz="2100" dirty="0">
                <a:latin typeface="宋体" panose="02010600030101010101" pitchFamily="2" charset="-122"/>
                <a:ea typeface="宋体" panose="02010600030101010101" pitchFamily="2" charset="-122"/>
                <a:hlinkClick r:id="" action="ppaction://noaction"/>
              </a:rPr>
              <a:t>科学化</a:t>
            </a:r>
            <a:r>
              <a:rPr lang="zh-CN" altLang="en-US" sz="2100" dirty="0">
                <a:latin typeface="宋体" panose="02010600030101010101" pitchFamily="2" charset="-122"/>
                <a:ea typeface="宋体" panose="02010600030101010101" pitchFamily="2" charset="-122"/>
              </a:rPr>
              <a:t>；</a:t>
            </a:r>
          </a:p>
          <a:p>
            <a:r>
              <a:rPr lang="zh-CN" altLang="en-US" sz="2100" dirty="0">
                <a:latin typeface="宋体" panose="02010600030101010101" pitchFamily="2" charset="-122"/>
                <a:ea typeface="宋体" panose="02010600030101010101" pitchFamily="2" charset="-122"/>
              </a:rPr>
              <a:t>分工</a:t>
            </a:r>
            <a:r>
              <a:rPr lang="zh-CN" altLang="en-US" sz="2100" dirty="0" smtClean="0">
                <a:latin typeface="宋体" panose="02010600030101010101" pitchFamily="2" charset="-122"/>
                <a:ea typeface="宋体" panose="02010600030101010101" pitchFamily="2" charset="-122"/>
              </a:rPr>
              <a:t>明确，</a:t>
            </a:r>
            <a:r>
              <a:rPr lang="zh-CN" altLang="en-US" sz="2100" dirty="0">
                <a:latin typeface="宋体" panose="02010600030101010101" pitchFamily="2" charset="-122"/>
                <a:ea typeface="宋体" panose="02010600030101010101" pitchFamily="2" charset="-122"/>
              </a:rPr>
              <a:t>提高</a:t>
            </a:r>
            <a:r>
              <a:rPr lang="zh-CN" altLang="en-US" sz="21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工作效率；</a:t>
            </a:r>
            <a:endParaRPr lang="zh-CN" altLang="en-US" sz="21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62878" y="2959894"/>
            <a:ext cx="1462088" cy="1789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8267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214789" y="213360"/>
            <a:ext cx="5089685" cy="706279"/>
            <a:chOff x="716" y="463"/>
            <a:chExt cx="10687" cy="1483"/>
          </a:xfrm>
        </p:grpSpPr>
        <p:grpSp>
          <p:nvGrpSpPr>
            <p:cNvPr id="10" name="组合 9"/>
            <p:cNvGrpSpPr/>
            <p:nvPr/>
          </p:nvGrpSpPr>
          <p:grpSpPr>
            <a:xfrm>
              <a:off x="716" y="1065"/>
              <a:ext cx="9994" cy="881"/>
              <a:chOff x="108" y="487"/>
              <a:chExt cx="9994" cy="881"/>
            </a:xfrm>
          </p:grpSpPr>
          <p:grpSp>
            <p:nvGrpSpPr>
              <p:cNvPr id="9" name="组合 8"/>
              <p:cNvGrpSpPr/>
              <p:nvPr/>
            </p:nvGrpSpPr>
            <p:grpSpPr>
              <a:xfrm>
                <a:off x="108" y="487"/>
                <a:ext cx="9994" cy="881"/>
                <a:chOff x="68507" y="309370"/>
                <a:chExt cx="7674093" cy="559435"/>
              </a:xfrm>
            </p:grpSpPr>
            <p:pic>
              <p:nvPicPr>
                <p:cNvPr id="11" name="图片 10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 flipH="1">
                  <a:off x="68507" y="309370"/>
                  <a:ext cx="1324047" cy="559435"/>
                </a:xfrm>
                <a:prstGeom prst="rect">
                  <a:avLst/>
                </a:prstGeom>
              </p:spPr>
            </p:pic>
            <p:pic>
              <p:nvPicPr>
                <p:cNvPr id="12" name="图片 11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 flipH="1">
                  <a:off x="6536429" y="309370"/>
                  <a:ext cx="1206171" cy="559435"/>
                </a:xfrm>
                <a:prstGeom prst="rect">
                  <a:avLst/>
                </a:prstGeom>
              </p:spPr>
            </p:pic>
            <p:pic>
              <p:nvPicPr>
                <p:cNvPr id="14" name="图片 13"/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 flipH="1">
                  <a:off x="1392256" y="309370"/>
                  <a:ext cx="5146803" cy="559435"/>
                </a:xfrm>
                <a:prstGeom prst="rect">
                  <a:avLst/>
                </a:prstGeom>
              </p:spPr>
            </p:pic>
          </p:grpSp>
          <p:pic>
            <p:nvPicPr>
              <p:cNvPr id="15" name="图片 14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0" y="795"/>
                <a:ext cx="551" cy="519"/>
              </a:xfrm>
              <a:prstGeom prst="rect">
                <a:avLst/>
              </a:prstGeom>
            </p:spPr>
          </p:pic>
        </p:grpSp>
        <p:sp>
          <p:nvSpPr>
            <p:cNvPr id="20487" name="文本框 20486"/>
            <p:cNvSpPr txBox="1"/>
            <p:nvPr/>
          </p:nvSpPr>
          <p:spPr>
            <a:xfrm>
              <a:off x="1171" y="463"/>
              <a:ext cx="10232" cy="1066"/>
            </a:xfrm>
            <a:prstGeom prst="rect">
              <a:avLst/>
            </a:prstGeom>
            <a:noFill/>
            <a:ln w="9525"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00"/>
                  </a:solidFill>
                </a14:hiddenFill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2400">
                  <a:latin typeface="方正粗黑宋简体" panose="02000000000000000000" charset="-122"/>
                  <a:ea typeface="方正粗黑宋简体" panose="02000000000000000000" charset="-122"/>
                  <a:cs typeface="微软雅黑" panose="020B0503020204020204" charset="-122"/>
                </a:rPr>
                <a:t>三、税收之源</a:t>
              </a:r>
              <a:r>
                <a:rPr lang="zh-CN" altLang="en-US" sz="2700">
                  <a:latin typeface="方正粗黑宋简体" panose="02000000000000000000" charset="-122"/>
                  <a:ea typeface="方正粗黑宋简体" panose="02000000000000000000" charset="-122"/>
                  <a:cs typeface="微软雅黑" panose="020B0503020204020204" charset="-122"/>
                </a:rPr>
                <a:t>：赋税制度</a:t>
              </a: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431483" y="1015365"/>
            <a:ext cx="2996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100" b="1" dirty="0">
                <a:latin typeface="宋体" pitchFamily="2" charset="-122"/>
                <a:sym typeface="+mn-ea"/>
              </a:rPr>
              <a:t>1</a:t>
            </a:r>
            <a:r>
              <a:rPr lang="en-US" altLang="zh-CN" sz="2100" b="1" dirty="0" smtClean="0">
                <a:latin typeface="宋体" pitchFamily="2" charset="-122"/>
                <a:sym typeface="+mn-ea"/>
              </a:rPr>
              <a:t>.</a:t>
            </a:r>
            <a:r>
              <a:rPr lang="zh-CN" altLang="en-US" sz="2100" b="1" dirty="0">
                <a:latin typeface="宋体" pitchFamily="2" charset="-122"/>
                <a:sym typeface="+mn-ea"/>
              </a:rPr>
              <a:t>北魏孝文帝：</a:t>
            </a:r>
            <a:r>
              <a:rPr lang="zh-CN" altLang="en-US" sz="2400" b="1" dirty="0">
                <a:latin typeface="宋体" pitchFamily="2" charset="-122"/>
                <a:sym typeface="+mn-ea"/>
              </a:rPr>
              <a:t>均田制</a:t>
            </a:r>
          </a:p>
        </p:txBody>
      </p:sp>
      <p:pic>
        <p:nvPicPr>
          <p:cNvPr id="17" name="图片 16" descr="C:/Users/ASUS/AppData/Local/Temp/kaimatting_20190905133408/output_20190905133432..pngoutput_20190905133432."/>
          <p:cNvPicPr>
            <a:picLocks noChangeAspect="1"/>
          </p:cNvPicPr>
          <p:nvPr/>
        </p:nvPicPr>
        <p:blipFill>
          <a:blip r:embed="rId8">
            <a:lum bright="-12000" contrast="30000"/>
          </a:blip>
          <a:srcRect r="39029"/>
          <a:stretch>
            <a:fillRect/>
          </a:stretch>
        </p:blipFill>
        <p:spPr>
          <a:xfrm flipH="1">
            <a:off x="6927533" y="1453039"/>
            <a:ext cx="1922145" cy="332232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31483" y="1949767"/>
            <a:ext cx="62388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100" b="1" dirty="0">
                <a:latin typeface="楷体" panose="02010609060101010101" charset="-122"/>
                <a:ea typeface="楷体" panose="02010609060101010101" charset="-122"/>
                <a:sym typeface="+mn-ea"/>
              </a:rPr>
              <a:t>受田农民承担定额</a:t>
            </a:r>
            <a:r>
              <a:rPr lang="zh-CN" altLang="en-US" sz="2100" b="1" dirty="0">
                <a:solidFill>
                  <a:srgbClr val="C0000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租调</a:t>
            </a:r>
            <a:r>
              <a:rPr lang="zh-CN" altLang="en-US" sz="2100" b="1" dirty="0">
                <a:latin typeface="楷体" panose="02010609060101010101" charset="-122"/>
                <a:ea typeface="楷体" panose="02010609060101010101" charset="-122"/>
                <a:sym typeface="+mn-ea"/>
              </a:rPr>
              <a:t>，成年男子负担一定的</a:t>
            </a:r>
            <a:r>
              <a:rPr lang="zh-CN" altLang="en-US" sz="2100" b="1" dirty="0">
                <a:solidFill>
                  <a:srgbClr val="C00000"/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徭役</a:t>
            </a:r>
            <a:r>
              <a:rPr lang="zh-CN" altLang="en-US" sz="2100" b="1" dirty="0">
                <a:latin typeface="楷体" panose="02010609060101010101" charset="-122"/>
                <a:ea typeface="楷体" panose="02010609060101010101" charset="-122"/>
                <a:sym typeface="+mn-ea"/>
              </a:rPr>
              <a:t>。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2406016" y="2364583"/>
            <a:ext cx="924401" cy="715328"/>
            <a:chOff x="5052" y="4950"/>
            <a:chExt cx="1941" cy="1502"/>
          </a:xfrm>
        </p:grpSpPr>
        <p:sp>
          <p:nvSpPr>
            <p:cNvPr id="13" name="矩形 12"/>
            <p:cNvSpPr/>
            <p:nvPr/>
          </p:nvSpPr>
          <p:spPr>
            <a:xfrm>
              <a:off x="5052" y="5580"/>
              <a:ext cx="1941" cy="87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FFFF99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100" b="1">
                  <a:latin typeface="宋体" pitchFamily="2" charset="-122"/>
                  <a:cs typeface="黑体" panose="02010609060101010101" pitchFamily="2" charset="-122"/>
                </a:rPr>
                <a:t>赋税</a:t>
              </a:r>
            </a:p>
          </p:txBody>
        </p:sp>
        <p:cxnSp>
          <p:nvCxnSpPr>
            <p:cNvPr id="16" name="直接箭头连接符 15"/>
            <p:cNvCxnSpPr/>
            <p:nvPr/>
          </p:nvCxnSpPr>
          <p:spPr>
            <a:xfrm flipH="1" flipV="1">
              <a:off x="6023" y="4950"/>
              <a:ext cx="0" cy="630"/>
            </a:xfrm>
            <a:prstGeom prst="straightConnector1">
              <a:avLst/>
            </a:prstGeom>
            <a:solidFill>
              <a:schemeClr val="accent1"/>
            </a:solidFill>
            <a:ln w="47625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grpSp>
        <p:nvGrpSpPr>
          <p:cNvPr id="26" name="组合 25"/>
          <p:cNvGrpSpPr/>
          <p:nvPr/>
        </p:nvGrpSpPr>
        <p:grpSpPr>
          <a:xfrm>
            <a:off x="5620703" y="2364583"/>
            <a:ext cx="924401" cy="715328"/>
            <a:chOff x="5052" y="4950"/>
            <a:chExt cx="1941" cy="1502"/>
          </a:xfrm>
        </p:grpSpPr>
        <p:sp>
          <p:nvSpPr>
            <p:cNvPr id="27" name="矩形 26"/>
            <p:cNvSpPr/>
            <p:nvPr/>
          </p:nvSpPr>
          <p:spPr>
            <a:xfrm>
              <a:off x="5052" y="5580"/>
              <a:ext cx="1941" cy="87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FFFF99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100" b="1">
                  <a:latin typeface="宋体" pitchFamily="2" charset="-122"/>
                  <a:cs typeface="黑体" panose="02010609060101010101" pitchFamily="2" charset="-122"/>
                </a:rPr>
                <a:t>徭役</a:t>
              </a:r>
            </a:p>
          </p:txBody>
        </p:sp>
        <p:cxnSp>
          <p:nvCxnSpPr>
            <p:cNvPr id="30" name="直接箭头连接符 29"/>
            <p:cNvCxnSpPr/>
            <p:nvPr/>
          </p:nvCxnSpPr>
          <p:spPr>
            <a:xfrm flipH="1" flipV="1">
              <a:off x="6023" y="4950"/>
              <a:ext cx="0" cy="630"/>
            </a:xfrm>
            <a:prstGeom prst="straightConnector1">
              <a:avLst/>
            </a:prstGeom>
            <a:solidFill>
              <a:schemeClr val="accent1"/>
            </a:solidFill>
            <a:ln w="47625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sp>
        <p:nvSpPr>
          <p:cNvPr id="19" name="矩形 18"/>
          <p:cNvSpPr/>
          <p:nvPr/>
        </p:nvSpPr>
        <p:spPr>
          <a:xfrm>
            <a:off x="1271233" y="1471641"/>
            <a:ext cx="1316831" cy="553998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rgbClr val="FFFF99"/>
            </a:solidFill>
            <a:prstDash val="solid"/>
            <a:miter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zh-CN" altLang="en-US" sz="3000" b="1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租</a:t>
            </a:r>
            <a:r>
              <a:rPr lang="zh-CN" altLang="en-US" sz="2100" b="1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:</a:t>
            </a:r>
            <a:r>
              <a:rPr lang="zh-CN" altLang="en-US" sz="2400" b="1" dirty="0">
                <a:latin typeface="宋体" pitchFamily="2" charset="-122"/>
                <a:cs typeface="黑体" panose="02010609060101010101" pitchFamily="2" charset="-122"/>
              </a:rPr>
              <a:t>纳粮</a:t>
            </a:r>
          </a:p>
        </p:txBody>
      </p:sp>
      <p:sp>
        <p:nvSpPr>
          <p:cNvPr id="20" name="矩形 19"/>
          <p:cNvSpPr/>
          <p:nvPr/>
        </p:nvSpPr>
        <p:spPr>
          <a:xfrm>
            <a:off x="2616862" y="1453039"/>
            <a:ext cx="1316831" cy="553998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rgbClr val="FFFF99"/>
            </a:solidFill>
            <a:prstDash val="solid"/>
            <a:miter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zh-CN" altLang="en-US" sz="3000" b="1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调</a:t>
            </a:r>
            <a:r>
              <a:rPr lang="zh-CN" altLang="en-US" sz="2100" b="1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:</a:t>
            </a:r>
            <a:r>
              <a:rPr lang="zh-CN" altLang="en-US" sz="2400" b="1" dirty="0">
                <a:latin typeface="宋体" pitchFamily="2" charset="-122"/>
                <a:cs typeface="黑体" panose="02010609060101010101" pitchFamily="2" charset="-122"/>
              </a:rPr>
              <a:t>纳布</a:t>
            </a:r>
          </a:p>
        </p:txBody>
      </p:sp>
    </p:spTree>
    <p:extLst>
      <p:ext uri="{BB962C8B-B14F-4D97-AF65-F5344CB8AC3E}">
        <p14:creationId xmlns:p14="http://schemas.microsoft.com/office/powerpoint/2010/main" val="316553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  <p:sndAc>
          <p:stSnd>
            <p:snd r:embed="rId3" name="微信消息.wav"/>
          </p:stSnd>
        </p:sndAc>
      </p:transition>
    </mc:Choice>
    <mc:Fallback xmlns:p15="http://schemas.microsoft.com/office/powerpoint/2012/main" xmlns="">
      <p:transition spd="med">
        <p:pull/>
        <p:sndAc>
          <p:stSnd>
            <p:snd r:embed="rId10" name="微信消息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9" grpId="0" animBg="1"/>
      <p:bldP spid="2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>
            <a:spLocks noGrp="1"/>
          </p:cNvSpPr>
          <p:nvPr/>
        </p:nvSpPr>
        <p:spPr>
          <a:xfrm>
            <a:off x="5165884" y="663893"/>
            <a:ext cx="3824764" cy="3040856"/>
          </a:xfrm>
          <a:prstGeom prst="rect">
            <a:avLst/>
          </a:prstGeom>
        </p:spPr>
        <p:txBody>
          <a:bodyPr vert="horz" lIns="76200" tIns="0" rIns="61913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0"/>
              </a:spcAft>
              <a:buNone/>
            </a:pPr>
            <a:r>
              <a:rPr lang="zh-CN" altLang="en-US" sz="21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材料一：（武德二年）赋役之法，每丁岁入</a:t>
            </a:r>
            <a:r>
              <a:rPr lang="zh-CN" altLang="en-US" sz="21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租</a:t>
            </a:r>
            <a:r>
              <a:rPr lang="zh-CN" altLang="en-US" sz="2100" b="1" dirty="0">
                <a:solidFill>
                  <a:srgbClr val="C0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粟</a:t>
            </a:r>
            <a:r>
              <a:rPr lang="zh-CN" altLang="en-US" sz="21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二石。</a:t>
            </a:r>
            <a:r>
              <a:rPr lang="zh-CN" altLang="en-US" sz="21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调</a:t>
            </a:r>
            <a:r>
              <a:rPr lang="zh-CN" altLang="en-US" sz="21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则随乡土所产，</a:t>
            </a:r>
            <a:r>
              <a:rPr lang="zh-CN" altLang="en-US" sz="2100" b="1" dirty="0">
                <a:solidFill>
                  <a:srgbClr val="C0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绫绢絁</a:t>
            </a:r>
            <a:r>
              <a:rPr lang="zh-CN" altLang="en-US" sz="21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各二丈，</a:t>
            </a:r>
            <a:r>
              <a:rPr lang="zh-CN" altLang="en-US" sz="2100" b="1" dirty="0">
                <a:solidFill>
                  <a:srgbClr val="C0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布</a:t>
            </a:r>
            <a:r>
              <a:rPr lang="zh-CN" altLang="en-US" sz="21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加五分之一。</a:t>
            </a:r>
            <a:r>
              <a:rPr lang="en-US" altLang="zh-CN" sz="21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……</a:t>
            </a:r>
            <a:r>
              <a:rPr sz="21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凡丁，岁役二旬。若不役则收其</a:t>
            </a:r>
            <a:r>
              <a:rPr sz="21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庸</a:t>
            </a:r>
            <a:r>
              <a:rPr sz="21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，每日三尺（</a:t>
            </a:r>
            <a:r>
              <a:rPr sz="2100" b="1" dirty="0">
                <a:solidFill>
                  <a:srgbClr val="C0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绢布</a:t>
            </a:r>
            <a:r>
              <a:rPr sz="21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）。</a:t>
            </a:r>
            <a:endParaRPr lang="zh-CN" altLang="en-US" sz="2100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marL="0" indent="0" algn="r">
              <a:spcAft>
                <a:spcPts val="0"/>
              </a:spcAft>
              <a:buNone/>
            </a:pPr>
            <a:r>
              <a:rPr lang="en-US" altLang="zh-CN" sz="21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——</a:t>
            </a:r>
            <a:r>
              <a:rPr sz="21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《旧唐书</a:t>
            </a:r>
            <a:r>
              <a:rPr lang="en-US" altLang="zh-CN" sz="21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·</a:t>
            </a:r>
            <a:r>
              <a:rPr sz="21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食货志》</a:t>
            </a:r>
          </a:p>
        </p:txBody>
      </p:sp>
      <p:pic>
        <p:nvPicPr>
          <p:cNvPr id="7" name="图片 6" descr="租庸调制"/>
          <p:cNvPicPr>
            <a:picLocks noChangeAspect="1"/>
          </p:cNvPicPr>
          <p:nvPr/>
        </p:nvPicPr>
        <p:blipFill>
          <a:blip r:embed="rId3"/>
          <a:srcRect l="3870" r="4560"/>
          <a:stretch>
            <a:fillRect/>
          </a:stretch>
        </p:blipFill>
        <p:spPr>
          <a:xfrm>
            <a:off x="160021" y="663892"/>
            <a:ext cx="4926806" cy="338994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710873" y="213514"/>
            <a:ext cx="8139113" cy="397193"/>
          </a:xfrm>
        </p:spPr>
        <p:txBody>
          <a:bodyPr/>
          <a:lstStyle/>
          <a:p>
            <a:r>
              <a:rPr lang="en-US" altLang="zh-CN" dirty="0">
                <a:latin typeface="华文中宋" panose="02010600040101010101" charset="-122"/>
                <a:ea typeface="华文中宋" panose="02010600040101010101" charset="-122"/>
              </a:rPr>
              <a:t>2</a:t>
            </a:r>
            <a:r>
              <a:rPr lang="en-US" altLang="zh-CN" dirty="0" smtClean="0">
                <a:latin typeface="华文中宋" panose="02010600040101010101" charset="-122"/>
                <a:ea typeface="华文中宋" panose="02010600040101010101" charset="-122"/>
              </a:rPr>
              <a:t>.</a:t>
            </a:r>
            <a:r>
              <a:rPr lang="zh-CN" altLang="en-US" dirty="0" smtClean="0">
                <a:latin typeface="华文中宋" panose="02010600040101010101" charset="-122"/>
                <a:ea typeface="华文中宋" panose="02010600040101010101" charset="-122"/>
              </a:rPr>
              <a:t>唐初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</a:rPr>
              <a:t>的赋役制度：租庸调制</a:t>
            </a:r>
          </a:p>
        </p:txBody>
      </p:sp>
      <p:sp>
        <p:nvSpPr>
          <p:cNvPr id="12" name="椭圆 11"/>
          <p:cNvSpPr/>
          <p:nvPr/>
        </p:nvSpPr>
        <p:spPr>
          <a:xfrm>
            <a:off x="2702719" y="1030606"/>
            <a:ext cx="1102995" cy="463391"/>
          </a:xfrm>
          <a:prstGeom prst="ellipse">
            <a:avLst/>
          </a:prstGeom>
          <a:noFill/>
          <a:ln w="5715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椭圆 12"/>
          <p:cNvSpPr/>
          <p:nvPr/>
        </p:nvSpPr>
        <p:spPr>
          <a:xfrm>
            <a:off x="5706904" y="1030606"/>
            <a:ext cx="2438400" cy="463391"/>
          </a:xfrm>
          <a:prstGeom prst="ellipse">
            <a:avLst/>
          </a:prstGeom>
          <a:noFill/>
          <a:ln w="5715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4" name="文本框 13"/>
          <p:cNvSpPr txBox="1"/>
          <p:nvPr/>
        </p:nvSpPr>
        <p:spPr>
          <a:xfrm>
            <a:off x="160021" y="4144409"/>
            <a:ext cx="4926806" cy="415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100" b="1" dirty="0">
                <a:solidFill>
                  <a:srgbClr val="C0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租庸调制是以</a:t>
            </a:r>
            <a:r>
              <a:rPr lang="en-US" altLang="zh-CN" sz="2100" b="1" dirty="0">
                <a:solidFill>
                  <a:srgbClr val="C0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“</a:t>
            </a:r>
            <a:r>
              <a:rPr lang="zh-CN" altLang="en-US" sz="2100" b="1" dirty="0">
                <a:solidFill>
                  <a:srgbClr val="C0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人丁为本</a:t>
            </a:r>
            <a:r>
              <a:rPr lang="en-US" altLang="zh-CN" sz="2100" b="1" dirty="0">
                <a:solidFill>
                  <a:srgbClr val="C0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”</a:t>
            </a:r>
            <a:r>
              <a:rPr lang="zh-CN" altLang="en-US" sz="2100" b="1" dirty="0">
                <a:solidFill>
                  <a:srgbClr val="C0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的赋税制度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160021" y="573322"/>
            <a:ext cx="56786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50" t="7403" r="27365" b="53515"/>
          <a:stretch>
            <a:fillRect/>
          </a:stretch>
        </p:blipFill>
        <p:spPr>
          <a:xfrm>
            <a:off x="160020" y="84688"/>
            <a:ext cx="623693" cy="488633"/>
          </a:xfrm>
          <a:prstGeom prst="rect">
            <a:avLst/>
          </a:prstGeom>
        </p:spPr>
      </p:pic>
      <p:cxnSp>
        <p:nvCxnSpPr>
          <p:cNvPr id="3" name="直接连接符 2"/>
          <p:cNvCxnSpPr/>
          <p:nvPr/>
        </p:nvCxnSpPr>
        <p:spPr>
          <a:xfrm>
            <a:off x="5325035" y="3704749"/>
            <a:ext cx="26894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8303778" y="76666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>
                <a:latin typeface="华文细黑" panose="02010600040101010101" pitchFamily="2" charset="-122"/>
                <a:ea typeface="华文细黑" panose="02010600040101010101" pitchFamily="2" charset="-122"/>
                <a:cs typeface="楷体" panose="02010609060101010101" charset="-122"/>
              </a:rPr>
              <a:t>核心素养</a:t>
            </a:r>
            <a:endParaRPr lang="en-US" altLang="zh-CN" sz="1200" b="1" dirty="0">
              <a:latin typeface="华文细黑" panose="02010600040101010101" pitchFamily="2" charset="-122"/>
              <a:ea typeface="华文细黑" panose="02010600040101010101" pitchFamily="2" charset="-122"/>
              <a:cs typeface="楷体" panose="02010609060101010101" charset="-122"/>
            </a:endParaRPr>
          </a:p>
          <a:p>
            <a:r>
              <a:rPr lang="zh-CN" altLang="en-US" sz="1200" b="1" dirty="0">
                <a:latin typeface="华文细黑" panose="02010600040101010101" pitchFamily="2" charset="-122"/>
                <a:ea typeface="华文细黑" panose="02010600040101010101" pitchFamily="2" charset="-122"/>
                <a:cs typeface="楷体" panose="02010609060101010101" charset="-122"/>
              </a:rPr>
              <a:t>史料实证</a:t>
            </a:r>
          </a:p>
        </p:txBody>
      </p:sp>
      <p:sp>
        <p:nvSpPr>
          <p:cNvPr id="2" name="矩形 1"/>
          <p:cNvSpPr/>
          <p:nvPr/>
        </p:nvSpPr>
        <p:spPr>
          <a:xfrm>
            <a:off x="107504" y="4650476"/>
            <a:ext cx="54168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以庸代役保证农民有较充分的生产</a:t>
            </a:r>
            <a:r>
              <a:rPr lang="zh-CN" altLang="en-US" sz="2400" dirty="0" smtClean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时间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234338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2" grpId="0" animBg="1"/>
      <p:bldP spid="13" grpId="0" bldLvl="0" animBg="1"/>
      <p:bldP spid="14" grpId="0" bldLvl="0" animBg="1"/>
      <p:bldP spid="2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 flipH="1" flipV="1">
            <a:off x="154305" y="349494"/>
            <a:ext cx="8884406" cy="4672562"/>
          </a:xfrm>
          <a:prstGeom prst="rect">
            <a:avLst/>
          </a:prstGeom>
          <a:noFill/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rgbClr val="FFFFFF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0833" y="4528410"/>
            <a:ext cx="723167" cy="615091"/>
          </a:xfrm>
          <a:prstGeom prst="rect">
            <a:avLst/>
          </a:prstGeom>
        </p:spPr>
      </p:pic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-64626" y="-91002"/>
            <a:ext cx="8226900" cy="529200"/>
          </a:xfrm>
        </p:spPr>
        <p:txBody>
          <a:bodyPr>
            <a:normAutofit/>
          </a:bodyPr>
          <a:lstStyle/>
          <a:p>
            <a:r>
              <a:rPr lang="zh-CN" altLang="en-US" dirty="0">
                <a:solidFill>
                  <a:srgbClr val="C00000"/>
                </a:solidFill>
                <a:latin typeface="汉仪昌黎宋刻本(原版)W" panose="00020600040101010101" pitchFamily="18" charset="-122"/>
                <a:ea typeface="汉仪昌黎宋刻本(原版)W" panose="00020600040101010101" pitchFamily="18" charset="-122"/>
              </a:rPr>
              <a:t>三、赋税制度</a:t>
            </a:r>
            <a:r>
              <a:rPr lang="en-US" altLang="zh-CN" dirty="0">
                <a:solidFill>
                  <a:srgbClr val="C00000"/>
                </a:solidFill>
                <a:latin typeface="汉仪昌黎宋刻本(原版)W" panose="00020600040101010101" pitchFamily="18" charset="-122"/>
                <a:ea typeface="汉仪昌黎宋刻本(原版)W" panose="00020600040101010101" pitchFamily="18" charset="-122"/>
              </a:rPr>
              <a:t>-</a:t>
            </a:r>
            <a:r>
              <a:rPr lang="zh-CN" altLang="en-US" dirty="0">
                <a:solidFill>
                  <a:srgbClr val="C00000"/>
                </a:solidFill>
                <a:latin typeface="汉仪昌黎宋刻本(原版)W" panose="00020600040101010101" pitchFamily="18" charset="-122"/>
                <a:ea typeface="汉仪昌黎宋刻本(原版)W" panose="00020600040101010101" pitchFamily="18" charset="-122"/>
              </a:rPr>
              <a:t>经济保障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45169" y="349494"/>
            <a:ext cx="4593542" cy="300082"/>
          </a:xfrm>
          <a:prstGeom prst="rect">
            <a:avLst/>
          </a:prstGeom>
          <a:solidFill>
            <a:srgbClr val="941225">
              <a:alpha val="80000"/>
            </a:srgbClr>
          </a:solidFill>
        </p:spPr>
        <p:txBody>
          <a:bodyPr wrap="square" rtlCol="0">
            <a:spAutoFit/>
          </a:bodyPr>
          <a:lstStyle/>
          <a:p>
            <a:endParaRPr lang="zh-CN" altLang="en-US" sz="1350" dirty="0"/>
          </a:p>
        </p:txBody>
      </p:sp>
      <p:sp>
        <p:nvSpPr>
          <p:cNvPr id="10" name="矩形 9"/>
          <p:cNvSpPr/>
          <p:nvPr/>
        </p:nvSpPr>
        <p:spPr>
          <a:xfrm>
            <a:off x="927940" y="1164867"/>
            <a:ext cx="6092332" cy="170816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zh-CN" altLang="en-US" sz="21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材料：</a:t>
            </a:r>
            <a:endParaRPr lang="en-US" altLang="zh-CN" sz="2100" b="1" dirty="0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1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  开元以后，天下户籍，久不更迭，丁口转死，田亩卖易，贫富升降不实，乃盗起兵兴，财用益绌，而租庸调税法，乃陷于败坏。</a:t>
            </a:r>
            <a:r>
              <a:rPr lang="en-US" altLang="zh-CN" sz="21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		         </a:t>
            </a:r>
            <a:r>
              <a:rPr lang="en-US" altLang="zh-CN" sz="21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               </a:t>
            </a:r>
            <a:r>
              <a:rPr lang="en-US" altLang="zh-CN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—《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新唐书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》</a:t>
            </a:r>
            <a:endParaRPr lang="zh-CN" altLang="en-US" b="1" dirty="0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6" name="内容占位符 5" descr="WeChat 圖片_20200712073211"/>
          <p:cNvPicPr>
            <a:picLocks noGrp="1" noChangeAspect="1"/>
          </p:cNvPicPr>
          <p:nvPr>
            <p:ph idx="1"/>
          </p:nvPr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06493" y="4445554"/>
            <a:ext cx="859530" cy="87311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59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81464" y="-332899"/>
            <a:ext cx="1224439" cy="1890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5604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145415" y="131445"/>
            <a:ext cx="2997937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US" altLang="zh-CN" sz="2800" dirty="0">
                <a:sym typeface="+mn-ea"/>
              </a:rPr>
              <a:t>3</a:t>
            </a:r>
            <a:r>
              <a:rPr lang="en-US" altLang="zh-CN" sz="2800" dirty="0" smtClean="0">
                <a:sym typeface="+mn-ea"/>
              </a:rPr>
              <a:t>.</a:t>
            </a:r>
            <a:r>
              <a:rPr lang="zh-CN" altLang="en-US" sz="2800" dirty="0" smtClean="0">
                <a:sym typeface="+mn-ea"/>
              </a:rPr>
              <a:t>唐后期：</a:t>
            </a:r>
            <a:r>
              <a:rPr lang="zh-CN" altLang="en-US" sz="2800" dirty="0">
                <a:sym typeface="+mn-ea"/>
              </a:rPr>
              <a:t>两税法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45415" y="739775"/>
            <a:ext cx="8707755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3600" err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背景：</a:t>
            </a:r>
            <a:r>
              <a:rPr lang="en-US" altLang="zh-CN" sz="3600" err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唐朝后期，由于土地兼并严重，政府手里无地可分，均田制遭到破坏，租庸调制也无法维持，国家财政收入减少</a:t>
            </a:r>
            <a:r>
              <a:rPr lang="en-US" altLang="zh-CN" sz="3600" err="1" smtClean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。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470" y="2493010"/>
            <a:ext cx="1833880" cy="246697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106295" y="3761105"/>
            <a:ext cx="6823710" cy="11988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3600">
                <a:sym typeface="+mn-ea"/>
              </a:rPr>
              <a:t>780年，唐德宗采用宰相杨炎建议，颁行</a:t>
            </a:r>
            <a:r>
              <a:rPr lang="zh-CN" altLang="en-US" sz="3600" u="sng">
                <a:solidFill>
                  <a:srgbClr val="FF0000"/>
                </a:solidFill>
                <a:sym typeface="+mn-ea"/>
              </a:rPr>
              <a:t>“两税法”</a:t>
            </a:r>
          </a:p>
        </p:txBody>
      </p:sp>
      <p:sp>
        <p:nvSpPr>
          <p:cNvPr id="5" name="矩形 4"/>
          <p:cNvSpPr/>
          <p:nvPr/>
        </p:nvSpPr>
        <p:spPr>
          <a:xfrm>
            <a:off x="2189480" y="2428240"/>
            <a:ext cx="1170305" cy="11550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>
                <a:solidFill>
                  <a:schemeClr val="tx1"/>
                </a:solidFill>
              </a:rPr>
              <a:t>土地平均</a:t>
            </a:r>
          </a:p>
        </p:txBody>
      </p:sp>
      <p:sp>
        <p:nvSpPr>
          <p:cNvPr id="6" name="右箭头 5"/>
          <p:cNvSpPr/>
          <p:nvPr/>
        </p:nvSpPr>
        <p:spPr>
          <a:xfrm>
            <a:off x="3454400" y="2753995"/>
            <a:ext cx="288290" cy="50419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3600" b="1">
              <a:solidFill>
                <a:schemeClr val="tx1"/>
              </a:solidFill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768090" y="2428240"/>
            <a:ext cx="1189355" cy="11550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>
                <a:solidFill>
                  <a:schemeClr val="tx1"/>
                </a:solidFill>
              </a:rPr>
              <a:t>税收平均</a:t>
            </a:r>
          </a:p>
        </p:txBody>
      </p:sp>
      <p:sp>
        <p:nvSpPr>
          <p:cNvPr id="8" name="矩形 7"/>
          <p:cNvSpPr/>
          <p:nvPr/>
        </p:nvSpPr>
        <p:spPr>
          <a:xfrm>
            <a:off x="6122670" y="2428240"/>
            <a:ext cx="1199515" cy="11550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>
                <a:solidFill>
                  <a:schemeClr val="tx1"/>
                </a:solidFill>
              </a:rPr>
              <a:t>土地兼并</a:t>
            </a:r>
          </a:p>
        </p:txBody>
      </p:sp>
      <p:sp>
        <p:nvSpPr>
          <p:cNvPr id="9" name="右箭头 8"/>
          <p:cNvSpPr/>
          <p:nvPr/>
        </p:nvSpPr>
        <p:spPr>
          <a:xfrm>
            <a:off x="7416800" y="2753995"/>
            <a:ext cx="288290" cy="50419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3600" b="1">
              <a:solidFill>
                <a:schemeClr val="tx1"/>
              </a:solidFill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730490" y="2428240"/>
            <a:ext cx="1198880" cy="11550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>
                <a:solidFill>
                  <a:schemeClr val="tx1"/>
                </a:solidFill>
              </a:rPr>
              <a:t>税收平均</a:t>
            </a:r>
          </a:p>
        </p:txBody>
      </p:sp>
      <p:sp>
        <p:nvSpPr>
          <p:cNvPr id="11" name="乘号 10"/>
          <p:cNvSpPr/>
          <p:nvPr/>
        </p:nvSpPr>
        <p:spPr>
          <a:xfrm>
            <a:off x="6120765" y="1998345"/>
            <a:ext cx="2808605" cy="2016125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3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1" animBg="1"/>
      <p:bldP spid="6" grpId="2" animBg="1"/>
      <p:bldP spid="7" grpId="3" animBg="1"/>
      <p:bldP spid="8" grpId="4" animBg="1"/>
      <p:bldP spid="9" grpId="5" animBg="1"/>
      <p:bldP spid="10" grpId="6" animBg="1"/>
      <p:bldP spid="11" grpId="7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23190" y="149860"/>
            <a:ext cx="2682875" cy="58737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>
                <a:solidFill>
                  <a:schemeClr val="tx1"/>
                </a:solidFill>
              </a:rPr>
              <a:t>一、选官制度</a:t>
            </a:r>
          </a:p>
        </p:txBody>
      </p:sp>
      <p:sp>
        <p:nvSpPr>
          <p:cNvPr id="4" name="矩形 3"/>
          <p:cNvSpPr/>
          <p:nvPr/>
        </p:nvSpPr>
        <p:spPr>
          <a:xfrm>
            <a:off x="799465" y="958215"/>
            <a:ext cx="2160270" cy="5041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/>
              <a:t>先秦时期</a:t>
            </a:r>
          </a:p>
        </p:txBody>
      </p:sp>
      <p:sp>
        <p:nvSpPr>
          <p:cNvPr id="5" name="矩形 4"/>
          <p:cNvSpPr/>
          <p:nvPr/>
        </p:nvSpPr>
        <p:spPr>
          <a:xfrm>
            <a:off x="799465" y="2000885"/>
            <a:ext cx="2160270" cy="5041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/>
              <a:t>秦</a:t>
            </a:r>
          </a:p>
        </p:txBody>
      </p:sp>
      <p:sp>
        <p:nvSpPr>
          <p:cNvPr id="6" name="矩形 5"/>
          <p:cNvSpPr/>
          <p:nvPr/>
        </p:nvSpPr>
        <p:spPr>
          <a:xfrm>
            <a:off x="799465" y="3315335"/>
            <a:ext cx="2160270" cy="5041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/>
              <a:t>魏晋南北朝</a:t>
            </a:r>
          </a:p>
        </p:txBody>
      </p:sp>
      <p:sp>
        <p:nvSpPr>
          <p:cNvPr id="7" name="矩形 6"/>
          <p:cNvSpPr/>
          <p:nvPr/>
        </p:nvSpPr>
        <p:spPr>
          <a:xfrm>
            <a:off x="799465" y="2662555"/>
            <a:ext cx="2160270" cy="5041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/>
              <a:t>汉</a:t>
            </a:r>
          </a:p>
        </p:txBody>
      </p:sp>
      <p:sp>
        <p:nvSpPr>
          <p:cNvPr id="8" name="矩形 7"/>
          <p:cNvSpPr/>
          <p:nvPr/>
        </p:nvSpPr>
        <p:spPr>
          <a:xfrm>
            <a:off x="799465" y="3991610"/>
            <a:ext cx="2160270" cy="5041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/>
              <a:t>隋唐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529330" y="733425"/>
            <a:ext cx="2352675" cy="95313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t">
            <a:spAutoFit/>
          </a:bodyPr>
          <a:lstStyle/>
          <a:p>
            <a:r>
              <a:rPr lang="zh-CN" altLang="en-US" sz="2800">
                <a:sym typeface="+mn-ea"/>
              </a:rPr>
              <a:t>“王位世袭”</a:t>
            </a:r>
          </a:p>
          <a:p>
            <a:r>
              <a:rPr lang="zh-CN" altLang="en-US" sz="2800">
                <a:sym typeface="+mn-ea"/>
              </a:rPr>
              <a:t>“世卿世禄”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081145" y="1983105"/>
            <a:ext cx="1249680" cy="52197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zh-CN" altLang="en-US" sz="2800">
                <a:sym typeface="+mn-ea"/>
              </a:rPr>
              <a:t>军功爵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4080510" y="2653665"/>
            <a:ext cx="1249680" cy="52197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zh-CN" altLang="en-US" sz="2800">
                <a:sym typeface="+mn-ea"/>
              </a:rPr>
              <a:t>察举制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3724910" y="3297555"/>
            <a:ext cx="1960880" cy="52197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zh-CN" altLang="en-US" sz="2800">
                <a:sym typeface="+mn-ea"/>
              </a:rPr>
              <a:t>九品中正制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4080510" y="3973830"/>
            <a:ext cx="1249680" cy="52197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zh-CN" altLang="en-US" sz="2800">
                <a:sym typeface="+mn-ea"/>
              </a:rPr>
              <a:t>科举制</a:t>
            </a:r>
          </a:p>
        </p:txBody>
      </p:sp>
      <p:sp>
        <p:nvSpPr>
          <p:cNvPr id="14" name="下箭头 13"/>
          <p:cNvSpPr/>
          <p:nvPr/>
        </p:nvSpPr>
        <p:spPr>
          <a:xfrm>
            <a:off x="403860" y="958215"/>
            <a:ext cx="395605" cy="402209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6393815" y="957580"/>
            <a:ext cx="2160270" cy="5041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/>
              <a:t>贵族政治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3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indefinite"/>
                            </p:stCond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indefinite"/>
                            </p:stCond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indefinite"/>
                            </p:stCond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1" animBg="1"/>
      <p:bldP spid="11" grpId="2" animBg="1"/>
      <p:bldP spid="12" grpId="3" animBg="1"/>
      <p:bldP spid="13" grpId="4" animBg="1"/>
      <p:bldP spid="15" grpId="5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69056" y="63342"/>
            <a:ext cx="5733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唐德宗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</a:t>
            </a:r>
            <a:r>
              <a:rPr lang="zh-CN" altLang="en-US" sz="24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两税法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780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年接受杨炎建议）</a:t>
            </a:r>
          </a:p>
        </p:txBody>
      </p:sp>
      <p:sp>
        <p:nvSpPr>
          <p:cNvPr id="13" name="文本框 12"/>
          <p:cNvSpPr txBox="1"/>
          <p:nvPr>
            <p:custDataLst>
              <p:tags r:id="rId3"/>
            </p:custDataLst>
          </p:nvPr>
        </p:nvSpPr>
        <p:spPr>
          <a:xfrm>
            <a:off x="-34290" y="587693"/>
            <a:ext cx="3799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）内容：</a:t>
            </a:r>
            <a:endParaRPr lang="zh-CN" altLang="en-US" sz="2400" b="1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00" name="文本框 99"/>
          <p:cNvSpPr txBox="1"/>
          <p:nvPr>
            <p:custDataLst>
              <p:tags r:id="rId4"/>
            </p:custDataLst>
          </p:nvPr>
        </p:nvSpPr>
        <p:spPr>
          <a:xfrm>
            <a:off x="499110" y="2882265"/>
            <a:ext cx="8398669" cy="15696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①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中央定出的总税额，分配到各地征收。</a:t>
            </a:r>
          </a:p>
          <a:p>
            <a:r>
              <a:rPr lang="zh-CN" altLang="en-US" sz="2400" b="1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②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每户按人丁和资产缴纳户税，按田亩缴纳地税。</a:t>
            </a:r>
          </a:p>
          <a:p>
            <a:r>
              <a:rPr lang="zh-CN" altLang="en-US" sz="2400" b="1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③取消租庸调和一切杂税、杂役。</a:t>
            </a:r>
          </a:p>
          <a:p>
            <a:r>
              <a:rPr lang="zh-CN" altLang="en-US" sz="2400" b="1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④一年分夏季和秋季两次纳税。</a:t>
            </a:r>
            <a:endParaRPr lang="zh-CN" altLang="en-US" sz="2400" b="1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  <p:pic>
        <p:nvPicPr>
          <p:cNvPr id="11" name="图形 3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276225" y="947738"/>
            <a:ext cx="8621554" cy="1792129"/>
          </a:xfrm>
          <a:prstGeom prst="rect">
            <a:avLst/>
          </a:prstGeom>
        </p:spPr>
      </p:pic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427197" y="1071086"/>
            <a:ext cx="831961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09600"/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先计州县每岁所应费用及上供之数而赋于人，</a:t>
            </a:r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量出以制入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。</a:t>
            </a:r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户无主客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，以现居为簿，人无丁中 ，</a:t>
            </a:r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以贫富为差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。为</a:t>
            </a:r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行商者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，在所州县</a:t>
            </a:r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税三十之一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，使与居者均，无侥利 。       </a:t>
            </a:r>
          </a:p>
          <a:p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                                </a:t>
            </a: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——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《资治通鉴》卷226</a:t>
            </a:r>
            <a:endParaRPr lang="zh-CN" altLang="en-US" sz="2400" b="1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1909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p15="http://schemas.microsoft.com/office/powerpoint/2012/main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3" grpId="0"/>
      <p:bldP spid="100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>
            <p:custDataLst>
              <p:tags r:id="rId2"/>
            </p:custDataLst>
          </p:nvPr>
        </p:nvSpPr>
        <p:spPr>
          <a:xfrm>
            <a:off x="24765" y="73342"/>
            <a:ext cx="3943350" cy="553998"/>
          </a:xfrm>
          <a:prstGeom prst="rect">
            <a:avLst/>
          </a:prstGeom>
          <a:solidFill>
            <a:srgbClr val="0000FF"/>
          </a:solidFill>
        </p:spPr>
        <p:txBody>
          <a:bodyPr wrap="square" rtlCol="0">
            <a:spAutoFit/>
          </a:bodyPr>
          <a:lstStyle/>
          <a:p>
            <a:r>
              <a:rPr lang="zh-CN" altLang="en-US" sz="300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三、赋税制度的创新</a:t>
            </a:r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307658" y="787242"/>
            <a:ext cx="7284720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400" b="1">
                <a:latin typeface="华文中宋" panose="02010600040101010101" charset="-122"/>
                <a:ea typeface="华文中宋" panose="02010600040101010101" charset="-122"/>
                <a:sym typeface="+mn-ea"/>
              </a:rPr>
              <a:t>比较租庸调制与两税法，概括两税法的创新之处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custDataLst>
              <p:tags r:id="rId4"/>
            </p:custDataLst>
          </p:nvPr>
        </p:nvGraphicFramePr>
        <p:xfrm>
          <a:off x="118111" y="1591628"/>
          <a:ext cx="5759292" cy="303800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401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593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97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03">
                <a:tc>
                  <a:txBody>
                    <a:bodyPr/>
                    <a:lstStyle/>
                    <a:p>
                      <a:endParaRPr lang="zh-CN" altLang="en-US" sz="2200" b="1">
                        <a:solidFill>
                          <a:srgbClr val="002060"/>
                        </a:solidFill>
                        <a:latin typeface="华文中宋" panose="02010600040101010101" charset="-122"/>
                        <a:ea typeface="华文中宋" panose="02010600040101010101" charset="-122"/>
                      </a:endParaRPr>
                    </a:p>
                  </a:txBody>
                  <a:tcPr marL="91431" marR="91431" marT="45722" marB="4572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>
                          <a:solidFill>
                            <a:srgbClr val="002060"/>
                          </a:solidFill>
                          <a:latin typeface="华文中宋" panose="02010600040101010101" charset="-122"/>
                          <a:ea typeface="华文中宋" panose="02010600040101010101" charset="-122"/>
                        </a:rPr>
                        <a:t>租庸调制</a:t>
                      </a:r>
                    </a:p>
                  </a:txBody>
                  <a:tcPr marL="91431" marR="91431" marT="45722" marB="4572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>
                          <a:solidFill>
                            <a:srgbClr val="002060"/>
                          </a:solidFill>
                          <a:latin typeface="华文中宋" panose="02010600040101010101" charset="-122"/>
                          <a:ea typeface="华文中宋" panose="02010600040101010101" charset="-122"/>
                        </a:rPr>
                        <a:t>两税法</a:t>
                      </a:r>
                    </a:p>
                  </a:txBody>
                  <a:tcPr marL="91431" marR="91431" marT="45722" marB="45722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768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>
                          <a:solidFill>
                            <a:srgbClr val="002060"/>
                          </a:solidFill>
                          <a:latin typeface="华文中宋" panose="02010600040101010101" charset="-122"/>
                          <a:ea typeface="华文中宋" panose="02010600040101010101" charset="-122"/>
                        </a:rPr>
                        <a:t>征税标准</a:t>
                      </a:r>
                    </a:p>
                  </a:txBody>
                  <a:tcPr marL="91431" marR="91431" marT="45722" marB="45722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2200" b="1">
                        <a:solidFill>
                          <a:srgbClr val="002060"/>
                        </a:solidFill>
                        <a:latin typeface="华文中宋" panose="02010600040101010101" charset="-122"/>
                        <a:ea typeface="华文中宋" panose="02010600040101010101" charset="-122"/>
                      </a:endParaRPr>
                    </a:p>
                  </a:txBody>
                  <a:tcPr marL="91431" marR="91431" marT="45722" marB="45722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2200" b="1">
                        <a:solidFill>
                          <a:srgbClr val="002060"/>
                        </a:solidFill>
                        <a:latin typeface="华文中宋" panose="02010600040101010101" charset="-122"/>
                        <a:ea typeface="华文中宋" panose="02010600040101010101" charset="-122"/>
                      </a:endParaRPr>
                    </a:p>
                  </a:txBody>
                  <a:tcPr marL="91431" marR="91431" marT="45722" marB="45722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295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>
                          <a:solidFill>
                            <a:srgbClr val="002060"/>
                          </a:solidFill>
                          <a:latin typeface="华文中宋" panose="02010600040101010101" charset="-122"/>
                          <a:ea typeface="华文中宋" panose="02010600040101010101" charset="-122"/>
                        </a:rPr>
                        <a:t>征税项目</a:t>
                      </a:r>
                    </a:p>
                  </a:txBody>
                  <a:tcPr marL="91431" marR="91431" marT="45722" marB="45722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2200" b="1">
                        <a:solidFill>
                          <a:srgbClr val="002060"/>
                        </a:solidFill>
                        <a:latin typeface="华文中宋" panose="02010600040101010101" charset="-122"/>
                        <a:ea typeface="华文中宋" panose="02010600040101010101" charset="-122"/>
                      </a:endParaRPr>
                    </a:p>
                  </a:txBody>
                  <a:tcPr marL="91431" marR="91431" marT="45722" marB="45722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2200" b="1" dirty="0">
                        <a:solidFill>
                          <a:srgbClr val="002060"/>
                        </a:solidFill>
                        <a:latin typeface="华文中宋" panose="02010600040101010101" charset="-122"/>
                        <a:ea typeface="华文中宋" panose="02010600040101010101" charset="-122"/>
                      </a:endParaRPr>
                    </a:p>
                  </a:txBody>
                  <a:tcPr marL="91431" marR="91431" marT="45722" marB="45722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295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>
                          <a:solidFill>
                            <a:srgbClr val="002060"/>
                          </a:solidFill>
                          <a:latin typeface="华文中宋" panose="02010600040101010101" charset="-122"/>
                          <a:ea typeface="华文中宋" panose="02010600040101010101" charset="-122"/>
                        </a:rPr>
                        <a:t>征税对象</a:t>
                      </a:r>
                    </a:p>
                  </a:txBody>
                  <a:tcPr marL="91431" marR="91431" marT="45722" marB="45722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2200" b="1">
                        <a:solidFill>
                          <a:srgbClr val="002060"/>
                        </a:solidFill>
                        <a:latin typeface="华文中宋" panose="02010600040101010101" charset="-122"/>
                        <a:ea typeface="华文中宋" panose="02010600040101010101" charset="-122"/>
                      </a:endParaRPr>
                    </a:p>
                  </a:txBody>
                  <a:tcPr marL="91431" marR="91431" marT="45722" marB="45722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2200" b="1">
                        <a:solidFill>
                          <a:srgbClr val="002060"/>
                        </a:solidFill>
                        <a:latin typeface="华文中宋" panose="02010600040101010101" charset="-122"/>
                        <a:ea typeface="华文中宋" panose="02010600040101010101" charset="-122"/>
                      </a:endParaRPr>
                    </a:p>
                  </a:txBody>
                  <a:tcPr marL="91431" marR="91431" marT="45722" marB="45722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720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>
                          <a:solidFill>
                            <a:srgbClr val="002060"/>
                          </a:solidFill>
                          <a:latin typeface="华文中宋" panose="02010600040101010101" charset="-122"/>
                          <a:ea typeface="华文中宋" panose="02010600040101010101" charset="-122"/>
                        </a:rPr>
                        <a:t>征税次数</a:t>
                      </a:r>
                    </a:p>
                  </a:txBody>
                  <a:tcPr marL="91431" marR="91431" marT="45722" marB="45722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2200" b="1">
                        <a:solidFill>
                          <a:srgbClr val="002060"/>
                        </a:solidFill>
                        <a:latin typeface="华文中宋" panose="02010600040101010101" charset="-122"/>
                        <a:ea typeface="华文中宋" panose="02010600040101010101" charset="-122"/>
                      </a:endParaRPr>
                    </a:p>
                  </a:txBody>
                  <a:tcPr marL="91431" marR="91431" marT="45722" marB="45722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2200" b="1" dirty="0">
                        <a:solidFill>
                          <a:srgbClr val="002060"/>
                        </a:solidFill>
                        <a:latin typeface="华文中宋" panose="02010600040101010101" charset="-122"/>
                        <a:ea typeface="华文中宋" panose="02010600040101010101" charset="-122"/>
                      </a:endParaRPr>
                    </a:p>
                  </a:txBody>
                  <a:tcPr marL="91431" marR="91431" marT="45722" marB="45722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矩形 4"/>
          <p:cNvSpPr/>
          <p:nvPr>
            <p:custDataLst>
              <p:tags r:id="rId5"/>
            </p:custDataLst>
          </p:nvPr>
        </p:nvSpPr>
        <p:spPr>
          <a:xfrm>
            <a:off x="6563202" y="2065973"/>
            <a:ext cx="2197894" cy="4781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1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减轻</a:t>
            </a:r>
            <a:r>
              <a:rPr lang="en-US" altLang="zh-CN" sz="21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了人身控制</a:t>
            </a:r>
          </a:p>
        </p:txBody>
      </p:sp>
      <p:sp>
        <p:nvSpPr>
          <p:cNvPr id="37926" name="矩形 6"/>
          <p:cNvSpPr/>
          <p:nvPr>
            <p:custDataLst>
              <p:tags r:id="rId6"/>
            </p:custDataLst>
          </p:nvPr>
        </p:nvSpPr>
        <p:spPr>
          <a:xfrm>
            <a:off x="6563202" y="2950369"/>
            <a:ext cx="2197894" cy="4905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l">
              <a:buClrTx/>
              <a:buSzTx/>
              <a:buFontTx/>
            </a:pPr>
            <a:r>
              <a:rPr lang="en-US" altLang="zh-CN" sz="2100" b="1" dirty="0" err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简化了税收名目</a:t>
            </a:r>
            <a:endParaRPr lang="en-US" altLang="zh-CN" sz="2100" b="1" dirty="0">
              <a:solidFill>
                <a:srgbClr val="000000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  <a:sym typeface="+mn-ea"/>
            </a:endParaRPr>
          </a:p>
        </p:txBody>
      </p:sp>
      <p:sp>
        <p:nvSpPr>
          <p:cNvPr id="37927" name="矩形 7"/>
          <p:cNvSpPr/>
          <p:nvPr>
            <p:custDataLst>
              <p:tags r:id="rId7"/>
            </p:custDataLst>
          </p:nvPr>
        </p:nvSpPr>
        <p:spPr>
          <a:xfrm>
            <a:off x="6563201" y="3848100"/>
            <a:ext cx="2269808" cy="59585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l">
              <a:buClrTx/>
              <a:buSzTx/>
              <a:buFontTx/>
            </a:pPr>
            <a:r>
              <a:rPr lang="en-US" altLang="zh-CN" sz="2100" b="1" dirty="0" err="1" smtClean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扩大了收税对象</a:t>
            </a:r>
            <a:r>
              <a:rPr lang="zh-CN" altLang="en-US" sz="2100" b="1" dirty="0" smtClean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，增加财政收入</a:t>
            </a:r>
            <a:endParaRPr lang="en-US" altLang="zh-CN" sz="2100" b="1" dirty="0">
              <a:solidFill>
                <a:srgbClr val="000000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8"/>
            </p:custDataLst>
          </p:nvPr>
        </p:nvSpPr>
        <p:spPr>
          <a:xfrm>
            <a:off x="2300158" y="2136934"/>
            <a:ext cx="748924" cy="431015"/>
          </a:xfrm>
          <a:prstGeom prst="rect">
            <a:avLst/>
          </a:prstGeom>
          <a:solidFill>
            <a:srgbClr val="FFFF00"/>
          </a:solidFill>
        </p:spPr>
        <p:txBody>
          <a:bodyPr wrap="none" rtlCol="0" anchor="t">
            <a:sp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  <a:defRPr/>
            </a:pPr>
            <a:r>
              <a:rPr lang="zh-CN" altLang="en-US" sz="2201" b="1">
                <a:solidFill>
                  <a:srgbClr val="002060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人丁</a:t>
            </a:r>
            <a:endParaRPr lang="zh-CN" altLang="en-US" sz="1350"/>
          </a:p>
        </p:txBody>
      </p:sp>
      <p:sp>
        <p:nvSpPr>
          <p:cNvPr id="8" name="文本框 7"/>
          <p:cNvSpPr txBox="1"/>
          <p:nvPr>
            <p:custDataLst>
              <p:tags r:id="rId9"/>
            </p:custDataLst>
          </p:nvPr>
        </p:nvSpPr>
        <p:spPr>
          <a:xfrm>
            <a:off x="3601294" y="2136934"/>
            <a:ext cx="2530664" cy="431015"/>
          </a:xfrm>
          <a:prstGeom prst="rect">
            <a:avLst/>
          </a:prstGeom>
          <a:solidFill>
            <a:srgbClr val="FFFF00"/>
          </a:solidFill>
        </p:spPr>
        <p:txBody>
          <a:bodyPr wrap="square" rtlCol="0" anchor="t">
            <a:spAutoFit/>
          </a:bodyPr>
          <a:lstStyle/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  <a:defRPr/>
            </a:pPr>
            <a:r>
              <a:rPr lang="zh-CN" altLang="en-US" sz="2201" b="1" dirty="0">
                <a:solidFill>
                  <a:srgbClr val="002060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人丁、</a:t>
            </a:r>
            <a:r>
              <a:rPr lang="zh-CN" altLang="en-US" sz="2201" b="1" dirty="0" smtClean="0">
                <a:solidFill>
                  <a:srgbClr val="002060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财产</a:t>
            </a:r>
            <a:endParaRPr lang="zh-CN" altLang="en-US" sz="2201" b="1" dirty="0">
              <a:solidFill>
                <a:srgbClr val="002060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10"/>
            </p:custDataLst>
          </p:nvPr>
        </p:nvSpPr>
        <p:spPr>
          <a:xfrm>
            <a:off x="1735902" y="2605564"/>
            <a:ext cx="1877437" cy="769698"/>
          </a:xfrm>
          <a:prstGeom prst="rect">
            <a:avLst/>
          </a:prstGeom>
          <a:solidFill>
            <a:srgbClr val="FFFF00"/>
          </a:solidFill>
        </p:spPr>
        <p:txBody>
          <a:bodyPr wrap="none" rtlCol="0" anchor="t">
            <a:spAutoFit/>
          </a:bodyPr>
          <a:lstStyle/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  <a:defRPr/>
            </a:pPr>
            <a:r>
              <a:rPr lang="zh-CN" altLang="en-US" sz="2201" b="1">
                <a:solidFill>
                  <a:srgbClr val="002060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田租、户调、</a:t>
            </a:r>
          </a:p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  <a:defRPr/>
            </a:pPr>
            <a:r>
              <a:rPr lang="zh-CN" altLang="en-US" sz="2201" b="1">
                <a:solidFill>
                  <a:srgbClr val="002060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力役、杂税等</a:t>
            </a:r>
          </a:p>
        </p:txBody>
      </p:sp>
      <p:sp>
        <p:nvSpPr>
          <p:cNvPr id="10" name="文本框 9"/>
          <p:cNvSpPr txBox="1"/>
          <p:nvPr>
            <p:custDataLst>
              <p:tags r:id="rId11"/>
            </p:custDataLst>
          </p:nvPr>
        </p:nvSpPr>
        <p:spPr>
          <a:xfrm>
            <a:off x="3940319" y="2775109"/>
            <a:ext cx="1595310" cy="431015"/>
          </a:xfrm>
          <a:prstGeom prst="rect">
            <a:avLst/>
          </a:prstGeom>
          <a:solidFill>
            <a:srgbClr val="FFFF00"/>
          </a:solidFill>
        </p:spPr>
        <p:txBody>
          <a:bodyPr wrap="none" rtlCol="0" anchor="t">
            <a:spAutoFit/>
          </a:bodyPr>
          <a:lstStyle/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  <a:defRPr/>
            </a:pPr>
            <a:r>
              <a:rPr lang="zh-CN" altLang="en-US" sz="2201" b="1">
                <a:solidFill>
                  <a:srgbClr val="002060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户税、田税</a:t>
            </a:r>
          </a:p>
        </p:txBody>
      </p:sp>
      <p:sp>
        <p:nvSpPr>
          <p:cNvPr id="11" name="文本框 10"/>
          <p:cNvSpPr txBox="1"/>
          <p:nvPr>
            <p:custDataLst>
              <p:tags r:id="rId12"/>
            </p:custDataLst>
          </p:nvPr>
        </p:nvSpPr>
        <p:spPr>
          <a:xfrm>
            <a:off x="2018030" y="3440907"/>
            <a:ext cx="1313181" cy="431015"/>
          </a:xfrm>
          <a:prstGeom prst="rect">
            <a:avLst/>
          </a:prstGeom>
          <a:solidFill>
            <a:srgbClr val="FFFF00"/>
          </a:solidFill>
        </p:spPr>
        <p:txBody>
          <a:bodyPr wrap="none" rtlCol="0" anchor="t">
            <a:spAutoFit/>
          </a:bodyPr>
          <a:lstStyle/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  <a:defRPr/>
            </a:pPr>
            <a:r>
              <a:rPr lang="zh-CN" altLang="en-US" sz="2201" b="1">
                <a:solidFill>
                  <a:srgbClr val="002060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授田农民</a:t>
            </a:r>
          </a:p>
        </p:txBody>
      </p:sp>
      <p:sp>
        <p:nvSpPr>
          <p:cNvPr id="14" name="文本框 13"/>
          <p:cNvSpPr txBox="1"/>
          <p:nvPr>
            <p:custDataLst>
              <p:tags r:id="rId13"/>
            </p:custDataLst>
          </p:nvPr>
        </p:nvSpPr>
        <p:spPr>
          <a:xfrm>
            <a:off x="3790474" y="3351847"/>
            <a:ext cx="1894999" cy="769698"/>
          </a:xfrm>
          <a:prstGeom prst="rect">
            <a:avLst/>
          </a:prstGeom>
          <a:solidFill>
            <a:srgbClr val="FFFF00"/>
          </a:solidFill>
        </p:spPr>
        <p:txBody>
          <a:bodyPr wrap="square" rtlCol="0" anchor="t">
            <a:spAutoFit/>
          </a:bodyPr>
          <a:lstStyle/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  <a:defRPr/>
            </a:pPr>
            <a:r>
              <a:rPr lang="zh-CN" altLang="en-US" sz="2201" b="1" dirty="0">
                <a:solidFill>
                  <a:srgbClr val="002060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不分主客农商，一律纳税</a:t>
            </a:r>
          </a:p>
        </p:txBody>
      </p:sp>
      <p:sp>
        <p:nvSpPr>
          <p:cNvPr id="22" name="文本框 21"/>
          <p:cNvSpPr txBox="1"/>
          <p:nvPr>
            <p:custDataLst>
              <p:tags r:id="rId14"/>
            </p:custDataLst>
          </p:nvPr>
        </p:nvSpPr>
        <p:spPr>
          <a:xfrm>
            <a:off x="2040508" y="4210051"/>
            <a:ext cx="1031052" cy="431015"/>
          </a:xfrm>
          <a:prstGeom prst="rect">
            <a:avLst/>
          </a:prstGeom>
          <a:solidFill>
            <a:srgbClr val="FFFF00"/>
          </a:solidFill>
        </p:spPr>
        <p:txBody>
          <a:bodyPr wrap="none" rtlCol="0" anchor="t">
            <a:spAutoFit/>
          </a:bodyPr>
          <a:lstStyle/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  <a:defRPr/>
            </a:pPr>
            <a:r>
              <a:rPr lang="zh-CN" altLang="en-US" sz="2201" b="1" dirty="0">
                <a:solidFill>
                  <a:srgbClr val="002060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不定</a:t>
            </a:r>
            <a:r>
              <a:rPr lang="zh-CN" altLang="en-US" sz="2201" b="1" dirty="0" smtClean="0">
                <a:solidFill>
                  <a:srgbClr val="002060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次</a:t>
            </a:r>
            <a:endParaRPr lang="zh-CN" altLang="en-US" sz="2201" b="1" dirty="0">
              <a:solidFill>
                <a:srgbClr val="002060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5"/>
            </p:custDataLst>
          </p:nvPr>
        </p:nvSpPr>
        <p:spPr>
          <a:xfrm>
            <a:off x="3940319" y="4222433"/>
            <a:ext cx="1595310" cy="431015"/>
          </a:xfrm>
          <a:prstGeom prst="rect">
            <a:avLst/>
          </a:prstGeom>
          <a:solidFill>
            <a:srgbClr val="FFFF00"/>
          </a:solidFill>
        </p:spPr>
        <p:txBody>
          <a:bodyPr wrap="none" rtlCol="0" anchor="t">
            <a:spAutoFit/>
          </a:bodyPr>
          <a:lstStyle/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  <a:defRPr/>
            </a:pPr>
            <a:r>
              <a:rPr lang="zh-CN" altLang="en-US" sz="2201" b="1">
                <a:solidFill>
                  <a:srgbClr val="002060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夏、秋两季</a:t>
            </a:r>
          </a:p>
        </p:txBody>
      </p:sp>
      <p:grpSp>
        <p:nvGrpSpPr>
          <p:cNvPr id="49" name="组合 48"/>
          <p:cNvGrpSpPr/>
          <p:nvPr>
            <p:custDataLst>
              <p:tags r:id="rId16"/>
            </p:custDataLst>
          </p:nvPr>
        </p:nvGrpSpPr>
        <p:grpSpPr>
          <a:xfrm>
            <a:off x="6011228" y="2065973"/>
            <a:ext cx="717709" cy="428149"/>
            <a:chOff x="12552" y="4390"/>
            <a:chExt cx="1507" cy="899"/>
          </a:xfrm>
        </p:grpSpPr>
        <p:sp>
          <p:nvSpPr>
            <p:cNvPr id="40" name="等腰三角形 39"/>
            <p:cNvSpPr/>
            <p:nvPr>
              <p:custDataLst>
                <p:tags r:id="rId23"/>
              </p:custDataLst>
            </p:nvPr>
          </p:nvSpPr>
          <p:spPr>
            <a:xfrm rot="5400000">
              <a:off x="12791" y="4299"/>
              <a:ext cx="750" cy="1229"/>
            </a:xfrm>
            <a:prstGeom prst="triangle">
              <a:avLst/>
            </a:prstGeom>
            <a:solidFill>
              <a:srgbClr val="61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48" name="等腰三角形 47"/>
            <p:cNvSpPr/>
            <p:nvPr>
              <p:custDataLst>
                <p:tags r:id="rId24"/>
              </p:custDataLst>
            </p:nvPr>
          </p:nvSpPr>
          <p:spPr>
            <a:xfrm rot="5400000">
              <a:off x="13069" y="4150"/>
              <a:ext cx="750" cy="1229"/>
            </a:xfrm>
            <a:prstGeom prst="triangle">
              <a:avLst/>
            </a:prstGeom>
            <a:solidFill>
              <a:srgbClr val="EE84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50" name="组合 49"/>
          <p:cNvGrpSpPr/>
          <p:nvPr>
            <p:custDataLst>
              <p:tags r:id="rId17"/>
            </p:custDataLst>
          </p:nvPr>
        </p:nvGrpSpPr>
        <p:grpSpPr>
          <a:xfrm>
            <a:off x="5999798" y="2950369"/>
            <a:ext cx="717709" cy="428149"/>
            <a:chOff x="12552" y="4390"/>
            <a:chExt cx="1507" cy="899"/>
          </a:xfrm>
        </p:grpSpPr>
        <p:sp>
          <p:nvSpPr>
            <p:cNvPr id="51" name="等腰三角形 50"/>
            <p:cNvSpPr/>
            <p:nvPr>
              <p:custDataLst>
                <p:tags r:id="rId21"/>
              </p:custDataLst>
            </p:nvPr>
          </p:nvSpPr>
          <p:spPr>
            <a:xfrm rot="5400000">
              <a:off x="12791" y="4299"/>
              <a:ext cx="750" cy="1229"/>
            </a:xfrm>
            <a:prstGeom prst="triangle">
              <a:avLst/>
            </a:prstGeom>
            <a:solidFill>
              <a:srgbClr val="61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52" name="等腰三角形 51"/>
            <p:cNvSpPr/>
            <p:nvPr>
              <p:custDataLst>
                <p:tags r:id="rId22"/>
              </p:custDataLst>
            </p:nvPr>
          </p:nvSpPr>
          <p:spPr>
            <a:xfrm rot="5400000">
              <a:off x="13069" y="4150"/>
              <a:ext cx="750" cy="1229"/>
            </a:xfrm>
            <a:prstGeom prst="triangle">
              <a:avLst/>
            </a:prstGeom>
            <a:solidFill>
              <a:srgbClr val="EE84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53" name="组合 52"/>
          <p:cNvGrpSpPr/>
          <p:nvPr>
            <p:custDataLst>
              <p:tags r:id="rId18"/>
            </p:custDataLst>
          </p:nvPr>
        </p:nvGrpSpPr>
        <p:grpSpPr>
          <a:xfrm>
            <a:off x="6011228" y="3852863"/>
            <a:ext cx="717709" cy="428149"/>
            <a:chOff x="12552" y="4390"/>
            <a:chExt cx="1507" cy="899"/>
          </a:xfrm>
        </p:grpSpPr>
        <p:sp>
          <p:nvSpPr>
            <p:cNvPr id="54" name="等腰三角形 53"/>
            <p:cNvSpPr/>
            <p:nvPr>
              <p:custDataLst>
                <p:tags r:id="rId19"/>
              </p:custDataLst>
            </p:nvPr>
          </p:nvSpPr>
          <p:spPr>
            <a:xfrm rot="5400000">
              <a:off x="12791" y="4299"/>
              <a:ext cx="750" cy="1229"/>
            </a:xfrm>
            <a:prstGeom prst="triangle">
              <a:avLst/>
            </a:prstGeom>
            <a:solidFill>
              <a:srgbClr val="61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55" name="等腰三角形 54"/>
            <p:cNvSpPr/>
            <p:nvPr>
              <p:custDataLst>
                <p:tags r:id="rId20"/>
              </p:custDataLst>
            </p:nvPr>
          </p:nvSpPr>
          <p:spPr>
            <a:xfrm rot="5400000">
              <a:off x="13069" y="4150"/>
              <a:ext cx="750" cy="1229"/>
            </a:xfrm>
            <a:prstGeom prst="triangle">
              <a:avLst/>
            </a:prstGeom>
            <a:solidFill>
              <a:srgbClr val="EE84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52785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p15="http://schemas.microsoft.com/office/powerpoint/2012/main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3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4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4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5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7926" grpId="0" animBg="1"/>
      <p:bldP spid="37927" grpId="0" animBg="1"/>
      <p:bldP spid="7" grpId="0" animBg="1"/>
      <p:bldP spid="8" grpId="0" animBg="1"/>
      <p:bldP spid="9" grpId="0" animBg="1"/>
      <p:bldP spid="10" grpId="0" animBg="1"/>
      <p:bldP spid="11" grpId="0" animBg="1"/>
      <p:bldP spid="14" grpId="0" animBg="1"/>
      <p:bldP spid="22" grpId="0" animBg="1"/>
      <p:bldP spid="2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45732" y="100013"/>
            <a:ext cx="4801314" cy="461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400">
                <a:latin typeface="黑体" panose="02010609060101010101" charset="-122"/>
                <a:ea typeface="黑体" panose="02010609060101010101" charset="-122"/>
                <a:sym typeface="+mn-ea"/>
              </a:rPr>
              <a:t>（三）唐后期赋税制度</a:t>
            </a:r>
            <a:r>
              <a:rPr lang="en-US" altLang="zh-CN" sz="2400">
                <a:latin typeface="黑体" panose="02010609060101010101" charset="-122"/>
                <a:ea typeface="黑体" panose="02010609060101010101" charset="-122"/>
                <a:sym typeface="+mn-ea"/>
              </a:rPr>
              <a:t>——</a:t>
            </a:r>
            <a:r>
              <a:rPr lang="zh-CN" altLang="en-US" sz="2400">
                <a:latin typeface="黑体" panose="02010609060101010101" charset="-122"/>
                <a:ea typeface="黑体" panose="02010609060101010101" charset="-122"/>
                <a:sym typeface="+mn-ea"/>
              </a:rPr>
              <a:t>两税法</a:t>
            </a:r>
            <a:endParaRPr lang="zh-CN" altLang="en-US" sz="2400"/>
          </a:p>
        </p:txBody>
      </p:sp>
      <p:sp>
        <p:nvSpPr>
          <p:cNvPr id="6" name="文本框 5"/>
          <p:cNvSpPr txBox="1"/>
          <p:nvPr/>
        </p:nvSpPr>
        <p:spPr>
          <a:xfrm>
            <a:off x="841058" y="537686"/>
            <a:ext cx="303990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4.</a:t>
            </a:r>
            <a:r>
              <a:rPr lang="zh-CN" altLang="en-US" sz="21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两税法的弊端</a:t>
            </a: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8" t="56571" r="61681" b="11346"/>
          <a:stretch>
            <a:fillRect/>
          </a:stretch>
        </p:blipFill>
        <p:spPr>
          <a:xfrm flipH="1">
            <a:off x="300025" y="585554"/>
            <a:ext cx="540952" cy="29541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45733" y="929164"/>
            <a:ext cx="9050655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>
                <a:latin typeface="黑体" panose="02010609060101010101" charset="-122"/>
                <a:ea typeface="黑体" panose="02010609060101010101" charset="-122"/>
                <a:cs typeface="楷体" panose="02010609060101010101" pitchFamily="49" charset="-122"/>
              </a:rPr>
              <a:t>材料十：</a:t>
            </a:r>
            <a:r>
              <a:rPr lang="zh-CN" altLang="en-US" sz="210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每州各取大历中一年科率钱谷最多者，便为两税定额，此乃采非法之权令以为经制，总无名之暴赋以立恒规。</a:t>
            </a:r>
          </a:p>
          <a:p>
            <a:r>
              <a:rPr lang="zh-CN" altLang="en-US" sz="210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      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    ――陆贽：《翰苑集》卷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22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《中书奏议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均节赋税恤百姓第一条》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841057" y="1966913"/>
            <a:ext cx="7032308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sz="2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lang="zh-CN" altLang="en-US" sz="2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）没有规定全国统一税额，各州之间赋税负担不均</a:t>
            </a:r>
          </a:p>
          <a:p>
            <a:r>
              <a:rPr lang="zh-CN" altLang="en-US" sz="2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（</a:t>
            </a:r>
            <a:r>
              <a:rPr lang="en-US" altLang="zh-CN" sz="2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lang="zh-CN" altLang="en-US" sz="2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）田亩资产长期不给予核查审定，征税严重不合理 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45732" y="2785111"/>
            <a:ext cx="88973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>
                <a:latin typeface="黑体" panose="02010609060101010101" charset="-122"/>
                <a:ea typeface="黑体" panose="02010609060101010101" charset="-122"/>
              </a:rPr>
              <a:t>材料十一：</a:t>
            </a:r>
            <a:r>
              <a:rPr lang="zh-CN" altLang="en-US" sz="2100">
                <a:latin typeface="楷体" panose="02010609060101010101" pitchFamily="49" charset="-122"/>
                <a:ea typeface="楷体" panose="02010609060101010101" pitchFamily="49" charset="-122"/>
              </a:rPr>
              <a:t>国家定两税，本意在忧人。厥初防其淫，明敕内外臣：税外加一物，皆以枉法论。奈何岁月久，贪吏得因循。浚我以求宠，敛索无冬春。织绢未成匹，缲丝未盈斤。里胥迫我纳，不许暂逡巡。</a:t>
            </a:r>
          </a:p>
          <a:p>
            <a:r>
              <a:rPr lang="zh-CN" altLang="en-US" sz="2100">
                <a:latin typeface="楷体" panose="02010609060101010101" pitchFamily="49" charset="-122"/>
                <a:ea typeface="楷体" panose="02010609060101010101" pitchFamily="49" charset="-122"/>
              </a:rPr>
              <a:t>                                   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    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——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《白居易集》卷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《重赋》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508159" y="4146232"/>
            <a:ext cx="7824311" cy="415498"/>
          </a:xfrm>
          <a:prstGeom prst="rect">
            <a:avLst/>
          </a:prstGeom>
          <a:solidFill>
            <a:schemeClr val="accent1">
              <a:lumMod val="60000"/>
              <a:lumOff val="40000"/>
              <a:alpha val="68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2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2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3)</a:t>
            </a:r>
            <a:r>
              <a:rPr lang="zh-CN" altLang="en-US" sz="2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在实际运行过程中，官员加征各种苛捐杂税，加重百姓负担</a:t>
            </a:r>
            <a:endParaRPr lang="en-US" altLang="zh-CN" sz="2100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7498044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100" grpId="0" animBg="1"/>
      <p:bldP spid="100" grpId="1" animBg="1"/>
      <p:bldP spid="8" grpId="0"/>
      <p:bldP spid="8" grpId="1"/>
      <p:bldP spid="9" grpId="0" animBg="1"/>
      <p:bldP spid="9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圆角矩形 12"/>
          <p:cNvSpPr/>
          <p:nvPr/>
        </p:nvSpPr>
        <p:spPr>
          <a:xfrm>
            <a:off x="3128645" y="2466340"/>
            <a:ext cx="2634615" cy="14636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u="sng">
                <a:solidFill>
                  <a:schemeClr val="tx1"/>
                </a:solidFill>
              </a:rPr>
              <a:t>人丁</a:t>
            </a:r>
            <a:r>
              <a:rPr lang="zh-CN" altLang="en-US" sz="3200">
                <a:solidFill>
                  <a:schemeClr val="tx1"/>
                </a:solidFill>
              </a:rPr>
              <a:t>和</a:t>
            </a:r>
            <a:r>
              <a:rPr lang="zh-CN" altLang="en-US" sz="3200" u="sng">
                <a:solidFill>
                  <a:schemeClr val="tx1"/>
                </a:solidFill>
              </a:rPr>
              <a:t>财产</a:t>
            </a:r>
            <a:r>
              <a:rPr lang="zh-CN" altLang="en-US" sz="3200">
                <a:solidFill>
                  <a:schemeClr val="tx1"/>
                </a:solidFill>
              </a:rPr>
              <a:t>并重</a:t>
            </a:r>
          </a:p>
        </p:txBody>
      </p:sp>
      <p:sp>
        <p:nvSpPr>
          <p:cNvPr id="2" name="圆角矩形 1"/>
          <p:cNvSpPr/>
          <p:nvPr/>
        </p:nvSpPr>
        <p:spPr>
          <a:xfrm>
            <a:off x="232410" y="2466340"/>
            <a:ext cx="2634615" cy="14636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u="sng">
                <a:solidFill>
                  <a:schemeClr val="tx1"/>
                </a:solidFill>
              </a:rPr>
              <a:t>以人丁为主</a:t>
            </a:r>
          </a:p>
        </p:txBody>
      </p:sp>
      <p:sp>
        <p:nvSpPr>
          <p:cNvPr id="3" name="圆角矩形 2"/>
          <p:cNvSpPr/>
          <p:nvPr/>
        </p:nvSpPr>
        <p:spPr>
          <a:xfrm>
            <a:off x="6031230" y="2466340"/>
            <a:ext cx="2634615" cy="14636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u="sng">
                <a:solidFill>
                  <a:schemeClr val="tx1"/>
                </a:solidFill>
              </a:rPr>
              <a:t>以财产为主</a:t>
            </a:r>
          </a:p>
        </p:txBody>
      </p:sp>
      <p:sp>
        <p:nvSpPr>
          <p:cNvPr id="6" name="右箭头 5"/>
          <p:cNvSpPr/>
          <p:nvPr/>
        </p:nvSpPr>
        <p:spPr>
          <a:xfrm>
            <a:off x="212725" y="4074160"/>
            <a:ext cx="8453120" cy="5397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465830" y="1515745"/>
            <a:ext cx="1960880" cy="52197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zh-CN" altLang="en-US" sz="2800">
                <a:sym typeface="+mn-ea"/>
              </a:rPr>
              <a:t>唐：两税法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13360" y="1515745"/>
            <a:ext cx="2672080" cy="52197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zh-CN" altLang="en-US" sz="2800">
                <a:sym typeface="+mn-ea"/>
              </a:rPr>
              <a:t>魏晋：租庸调制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189980" y="1300480"/>
            <a:ext cx="2316480" cy="95313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zh-CN" altLang="en-US" sz="2800">
                <a:sym typeface="+mn-ea"/>
              </a:rPr>
              <a:t>明：一条鞭法</a:t>
            </a:r>
          </a:p>
          <a:p>
            <a:pPr algn="l"/>
            <a:r>
              <a:rPr lang="zh-CN" altLang="en-US" sz="2800">
                <a:sym typeface="+mn-ea"/>
              </a:rPr>
              <a:t>清：摊丁入亩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619672" y="4515966"/>
            <a:ext cx="4288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solidFill>
                  <a:srgbClr val="FF0000"/>
                </a:solidFill>
              </a:rPr>
              <a:t>人身控制逐渐放松</a:t>
            </a:r>
            <a:endParaRPr lang="zh-CN" altLang="en-US" sz="40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3128963" y="284367"/>
            <a:ext cx="2886075" cy="371475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242412" y="2751"/>
            <a:ext cx="3655219" cy="7017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300" b="1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一、选官制度</a:t>
            </a:r>
          </a:p>
        </p:txBody>
      </p: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442913" y="1749749"/>
            <a:ext cx="8439150" cy="1643527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wrap="square" rtlCol="0" anchor="ctr">
            <a:spAutoFit/>
          </a:bodyPr>
          <a:lstStyle/>
          <a:p>
            <a:pPr indent="342900">
              <a:lnSpc>
                <a:spcPct val="120000"/>
              </a:lnSpc>
            </a:pPr>
            <a:r>
              <a:rPr lang="zh-CN" altLang="en-US" sz="2100" b="1">
                <a:solidFill>
                  <a:schemeClr val="tx1">
                    <a:lumMod val="75000"/>
                    <a:lumOff val="25000"/>
                  </a:schemeClr>
                </a:solidFill>
              </a:rPr>
              <a:t>材料一：</a:t>
            </a:r>
            <a:endParaRPr lang="en-US" altLang="zh-CN" sz="2100" b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342900">
              <a:lnSpc>
                <a:spcPct val="120000"/>
              </a:lnSpc>
            </a:pPr>
            <a:r>
              <a:rPr lang="zh-CN" altLang="en-US" sz="2100" b="1">
                <a:solidFill>
                  <a:schemeClr val="tx1">
                    <a:lumMod val="75000"/>
                    <a:lumOff val="25000"/>
                  </a:schemeClr>
                </a:solidFill>
              </a:rPr>
              <a:t>汉代察举制“四科取士”为：“一曰德行高妙，志节清白；”二曰明达法令</a:t>
            </a:r>
            <a:r>
              <a:rPr lang="en-US" altLang="zh-CN" sz="2100" b="1">
                <a:solidFill>
                  <a:schemeClr val="tx1">
                    <a:lumMod val="75000"/>
                    <a:lumOff val="25000"/>
                  </a:schemeClr>
                </a:solidFill>
              </a:rPr>
              <a:t>……</a:t>
            </a:r>
            <a:r>
              <a:rPr lang="zh-CN" altLang="en-US" sz="2100" b="1">
                <a:solidFill>
                  <a:schemeClr val="tx1">
                    <a:lumMod val="75000"/>
                    <a:lumOff val="25000"/>
                  </a:schemeClr>
                </a:solidFill>
              </a:rPr>
              <a:t>四曰刚毅多略</a:t>
            </a:r>
            <a:r>
              <a:rPr lang="en-US" altLang="zh-CN" sz="2100" b="1">
                <a:solidFill>
                  <a:schemeClr val="tx1">
                    <a:lumMod val="75000"/>
                    <a:lumOff val="25000"/>
                  </a:schemeClr>
                </a:solidFill>
              </a:rPr>
              <a:t>……</a:t>
            </a:r>
            <a:r>
              <a:rPr lang="zh-CN" altLang="en-US" sz="2100" b="1">
                <a:solidFill>
                  <a:schemeClr val="tx1">
                    <a:lumMod val="75000"/>
                    <a:lumOff val="25000"/>
                  </a:schemeClr>
                </a:solidFill>
              </a:rPr>
              <a:t>皆有孝悌廉公之行。”</a:t>
            </a:r>
            <a:endParaRPr lang="en-US" altLang="zh-CN" sz="2100" b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342900" algn="r">
              <a:lnSpc>
                <a:spcPct val="120000"/>
              </a:lnSpc>
            </a:pPr>
            <a:r>
              <a:rPr lang="en-US" altLang="zh-CN" sz="2100" b="1">
                <a:solidFill>
                  <a:schemeClr val="tx1">
                    <a:lumMod val="75000"/>
                    <a:lumOff val="25000"/>
                  </a:schemeClr>
                </a:solidFill>
              </a:rPr>
              <a:t>——《</a:t>
            </a:r>
            <a:r>
              <a:rPr lang="zh-CN" altLang="en-US" sz="2100" b="1">
                <a:solidFill>
                  <a:schemeClr val="tx1">
                    <a:lumMod val="75000"/>
                    <a:lumOff val="25000"/>
                  </a:schemeClr>
                </a:solidFill>
              </a:rPr>
              <a:t>后汉书</a:t>
            </a:r>
            <a:r>
              <a:rPr lang="en-US" altLang="zh-CN" sz="2100" b="1">
                <a:solidFill>
                  <a:schemeClr val="tx1">
                    <a:lumMod val="75000"/>
                    <a:lumOff val="25000"/>
                  </a:schemeClr>
                </a:solidFill>
              </a:rPr>
              <a:t>·</a:t>
            </a:r>
            <a:r>
              <a:rPr lang="zh-CN" altLang="en-US" sz="2100" b="1">
                <a:solidFill>
                  <a:schemeClr val="tx1">
                    <a:lumMod val="75000"/>
                    <a:lumOff val="25000"/>
                  </a:schemeClr>
                </a:solidFill>
              </a:rPr>
              <a:t>百官志注</a:t>
            </a:r>
            <a:r>
              <a:rPr lang="en-US" altLang="zh-CN" sz="2100" b="1">
                <a:solidFill>
                  <a:schemeClr val="tx1">
                    <a:lumMod val="75000"/>
                    <a:lumOff val="25000"/>
                  </a:schemeClr>
                </a:solidFill>
              </a:rPr>
              <a:t>》</a:t>
            </a:r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885122" y="1014300"/>
            <a:ext cx="5249228" cy="5355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>
                <a:solidFill>
                  <a:srgbClr val="0070C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一种由下而上</a:t>
            </a:r>
            <a:r>
              <a:rPr lang="zh-CN" altLang="en-US" sz="2400" b="1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推荐</a:t>
            </a:r>
            <a:r>
              <a:rPr lang="zh-CN" altLang="en-US" sz="2400" b="1">
                <a:solidFill>
                  <a:srgbClr val="0070C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人才为官的制度</a:t>
            </a:r>
          </a:p>
        </p:txBody>
      </p:sp>
      <p:sp>
        <p:nvSpPr>
          <p:cNvPr id="12" name="矩形 11"/>
          <p:cNvSpPr/>
          <p:nvPr>
            <p:custDataLst>
              <p:tags r:id="rId6"/>
            </p:custDataLst>
          </p:nvPr>
        </p:nvSpPr>
        <p:spPr>
          <a:xfrm>
            <a:off x="941070" y="1026319"/>
            <a:ext cx="1684020" cy="530915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3000" b="1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察举制</a:t>
            </a:r>
          </a:p>
        </p:txBody>
      </p:sp>
      <p:sp>
        <p:nvSpPr>
          <p:cNvPr id="15" name="文本框 14"/>
          <p:cNvSpPr txBox="1"/>
          <p:nvPr>
            <p:custDataLst>
              <p:tags r:id="rId7"/>
            </p:custDataLst>
          </p:nvPr>
        </p:nvSpPr>
        <p:spPr>
          <a:xfrm>
            <a:off x="1104900" y="4063253"/>
            <a:ext cx="3697605" cy="5355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>
                <a:solidFill>
                  <a:srgbClr val="FF0000"/>
                </a:solidFill>
              </a:rPr>
              <a:t>选拔标准：</a:t>
            </a:r>
          </a:p>
        </p:txBody>
      </p:sp>
      <p:pic>
        <p:nvPicPr>
          <p:cNvPr id="24" name="图片 23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2525078" y="4075271"/>
            <a:ext cx="2094071" cy="586740"/>
          </a:xfrm>
          <a:prstGeom prst="rect">
            <a:avLst/>
          </a:prstGeom>
        </p:spPr>
      </p:pic>
      <p:sp>
        <p:nvSpPr>
          <p:cNvPr id="17" name="文本框 16"/>
          <p:cNvSpPr txBox="1"/>
          <p:nvPr>
            <p:custDataLst>
              <p:tags r:id="rId9"/>
            </p:custDataLst>
          </p:nvPr>
        </p:nvSpPr>
        <p:spPr>
          <a:xfrm>
            <a:off x="1105066" y="3442068"/>
            <a:ext cx="3101009" cy="5355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>
                <a:solidFill>
                  <a:srgbClr val="1D41D5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察举制有何创新之处</a:t>
            </a:r>
            <a:r>
              <a:rPr lang="en-US" altLang="zh-CN" sz="2400" b="1">
                <a:solidFill>
                  <a:srgbClr val="1D41D5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?</a:t>
            </a:r>
            <a:r>
              <a:rPr lang="zh-CN" altLang="en-US" sz="2400" b="1">
                <a:solidFill>
                  <a:srgbClr val="1D41D5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12630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 xmlns:p15="http://schemas.microsoft.com/office/powerpoint/2012/main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3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15" grpId="0" animBg="1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文本框 99"/>
          <p:cNvSpPr txBox="1"/>
          <p:nvPr/>
        </p:nvSpPr>
        <p:spPr>
          <a:xfrm>
            <a:off x="985838" y="738188"/>
            <a:ext cx="6006941" cy="1384995"/>
          </a:xfrm>
          <a:prstGeom prst="rect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lg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en-US" sz="2100">
                <a:latin typeface="黑体" panose="02010609060101010101" charset="-122"/>
                <a:ea typeface="黑体" panose="02010609060101010101" charset="-122"/>
                <a:cs typeface="楷体" panose="02010609060101010101" pitchFamily="49" charset="-122"/>
              </a:rPr>
              <a:t>材料一：</a:t>
            </a:r>
            <a:r>
              <a:rPr lang="zh-CN" altLang="en-US" sz="210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举秀才，不知书；察孝廉，父别居；寒素清白浊如泥，高第良将怯如鸡。</a:t>
            </a:r>
            <a:endParaRPr lang="en-US" sz="210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r>
              <a:rPr lang="en-US" sz="210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                                                        </a:t>
            </a:r>
          </a:p>
          <a:p>
            <a:r>
              <a:rPr lang="en-US" sz="210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              </a:t>
            </a:r>
            <a:r>
              <a:rPr 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—— 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葛洪：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《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抱朴子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审举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》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4316" y="129540"/>
            <a:ext cx="34123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latin typeface="黑体" panose="02010609060101010101" charset="-122"/>
                <a:ea typeface="黑体" panose="02010609060101010101" charset="-122"/>
              </a:rPr>
              <a:t>察</a:t>
            </a:r>
            <a:r>
              <a:rPr lang="zh-CN" altLang="en-US" sz="2400" b="1" dirty="0">
                <a:latin typeface="黑体" panose="02010609060101010101" charset="-122"/>
                <a:ea typeface="黑体" panose="02010609060101010101" charset="-122"/>
              </a:rPr>
              <a:t>举制的弊端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053590" y="2987040"/>
            <a:ext cx="5135404" cy="106182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charset="0"/>
              <a:buChar char="u"/>
            </a:pPr>
            <a:r>
              <a:rPr lang="zh-CN" altLang="en-US" sz="2100" b="1">
                <a:latin typeface="Calibri" panose="020F0502020204030204" charset="0"/>
                <a:ea typeface="宋体" panose="02010600030101010101" pitchFamily="2" charset="-122"/>
              </a:rPr>
              <a:t>容易导致以地方长官为核心的私人势力集团日益膨胀，严重削弱中央集权。</a:t>
            </a:r>
          </a:p>
          <a:p>
            <a:endParaRPr lang="zh-CN" altLang="en-US" sz="2100" b="1"/>
          </a:p>
        </p:txBody>
      </p:sp>
      <p:pic>
        <p:nvPicPr>
          <p:cNvPr id="5" name="图片 4" descr="C:/Users/Dell/AppData/Local/Temp/kaimatting/20201015162448/output_aiMatting_20201015162455.pngoutput_aiMatting_2020101516245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671310" y="2987040"/>
            <a:ext cx="3051334" cy="2312670"/>
          </a:xfrm>
          <a:prstGeom prst="rect">
            <a:avLst/>
          </a:prstGeom>
        </p:spPr>
      </p:pic>
      <p:pic>
        <p:nvPicPr>
          <p:cNvPr id="6" name="图片 5" descr="C:/Users/Dell/AppData/Local/Temp/kaimatting/20201015162547/output_aiMatting_20201015162553.pngoutput_aiMatting_202010151625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4275" y="623887"/>
            <a:ext cx="1325404" cy="158972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053590" y="2522696"/>
            <a:ext cx="37023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charset="0"/>
              <a:buChar char="u"/>
            </a:pPr>
            <a:r>
              <a:rPr lang="zh-CN" altLang="en-US" sz="21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后期沽名钓誉现象日益严重。</a:t>
            </a:r>
            <a:endParaRPr lang="zh-CN" altLang="en-US" sz="21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28762" y="2522697"/>
            <a:ext cx="524828" cy="1015663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300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弊端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307182" y="2305050"/>
            <a:ext cx="49291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b="1">
                <a:latin typeface="楷体" panose="02010609060101010101" pitchFamily="49" charset="-122"/>
                <a:ea typeface="楷体" panose="02010609060101010101" pitchFamily="49" charset="-122"/>
              </a:rPr>
              <a:t>察举制的崩溃</a:t>
            </a:r>
          </a:p>
        </p:txBody>
      </p:sp>
    </p:spTree>
    <p:extLst>
      <p:ext uri="{BB962C8B-B14F-4D97-AF65-F5344CB8AC3E}">
        <p14:creationId xmlns:p14="http://schemas.microsoft.com/office/powerpoint/2010/main" val="7397840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7" grpId="0"/>
      <p:bldP spid="7" grpId="1"/>
      <p:bldP spid="8" grpId="0" animBg="1"/>
      <p:bldP spid="8" grpId="1" animBg="1"/>
      <p:bldP spid="12" grpId="0"/>
      <p:bldP spid="1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" y="1176655"/>
            <a:ext cx="1961515" cy="251460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66700" y="209550"/>
            <a:ext cx="1960880" cy="52197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zh-CN" altLang="en-US" sz="2800">
                <a:sym typeface="+mn-ea"/>
              </a:rPr>
              <a:t>九品中正制</a:t>
            </a:r>
          </a:p>
        </p:txBody>
      </p:sp>
      <p:sp>
        <p:nvSpPr>
          <p:cNvPr id="3" name="矩形 2"/>
          <p:cNvSpPr/>
          <p:nvPr/>
        </p:nvSpPr>
        <p:spPr>
          <a:xfrm>
            <a:off x="2227580" y="820420"/>
            <a:ext cx="6115050" cy="10179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3200" dirty="0"/>
              <a:t>时间：曹魏</a:t>
            </a:r>
            <a:r>
              <a:rPr lang="zh-CN" altLang="en-US" sz="3200" dirty="0" smtClean="0"/>
              <a:t>政权</a:t>
            </a:r>
            <a:endParaRPr lang="zh-CN" altLang="en-US" sz="3200" dirty="0"/>
          </a:p>
        </p:txBody>
      </p:sp>
      <p:sp>
        <p:nvSpPr>
          <p:cNvPr id="4" name="矩形 3"/>
          <p:cNvSpPr/>
          <p:nvPr/>
        </p:nvSpPr>
        <p:spPr>
          <a:xfrm>
            <a:off x="2227580" y="2228215"/>
            <a:ext cx="1170305" cy="11550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>
                <a:solidFill>
                  <a:schemeClr val="tx1"/>
                </a:solidFill>
              </a:rPr>
              <a:t>中央任命</a:t>
            </a:r>
          </a:p>
        </p:txBody>
      </p:sp>
      <p:sp>
        <p:nvSpPr>
          <p:cNvPr id="5" name="右箭头 4"/>
          <p:cNvSpPr/>
          <p:nvPr/>
        </p:nvSpPr>
        <p:spPr>
          <a:xfrm>
            <a:off x="3463925" y="2553970"/>
            <a:ext cx="288290" cy="50419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3600" b="1">
              <a:solidFill>
                <a:schemeClr val="tx1"/>
              </a:solidFill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847465" y="2228850"/>
            <a:ext cx="1607820" cy="11550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>
                <a:solidFill>
                  <a:schemeClr val="tx1"/>
                </a:solidFill>
              </a:rPr>
              <a:t>中正官（士族）</a:t>
            </a:r>
          </a:p>
        </p:txBody>
      </p:sp>
      <p:sp>
        <p:nvSpPr>
          <p:cNvPr id="7" name="右箭头 6"/>
          <p:cNvSpPr/>
          <p:nvPr/>
        </p:nvSpPr>
        <p:spPr>
          <a:xfrm>
            <a:off x="5550535" y="2554605"/>
            <a:ext cx="288290" cy="50419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3600" b="1">
              <a:solidFill>
                <a:schemeClr val="tx1"/>
              </a:solidFill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897880" y="2229485"/>
            <a:ext cx="1635125" cy="11550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>
                <a:solidFill>
                  <a:schemeClr val="tx1"/>
                </a:solidFill>
              </a:rPr>
              <a:t>评定人才等级</a:t>
            </a:r>
          </a:p>
        </p:txBody>
      </p:sp>
      <p:sp>
        <p:nvSpPr>
          <p:cNvPr id="9" name="右箭头 8"/>
          <p:cNvSpPr/>
          <p:nvPr/>
        </p:nvSpPr>
        <p:spPr>
          <a:xfrm>
            <a:off x="7620000" y="2555240"/>
            <a:ext cx="288290" cy="50419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3600" b="1">
              <a:solidFill>
                <a:schemeClr val="tx1"/>
              </a:solidFill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908290" y="2230120"/>
            <a:ext cx="1170305" cy="11550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>
                <a:solidFill>
                  <a:schemeClr val="tx1"/>
                </a:solidFill>
              </a:rPr>
              <a:t>任命官职</a:t>
            </a:r>
          </a:p>
        </p:txBody>
      </p:sp>
      <p:sp>
        <p:nvSpPr>
          <p:cNvPr id="14" name="右箭头 13"/>
          <p:cNvSpPr/>
          <p:nvPr/>
        </p:nvSpPr>
        <p:spPr>
          <a:xfrm>
            <a:off x="5610225" y="4058920"/>
            <a:ext cx="288290" cy="50419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3600" b="1">
              <a:solidFill>
                <a:schemeClr val="tx1"/>
              </a:solidFill>
              <a:sym typeface="+mn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897880" y="3493135"/>
            <a:ext cx="3180715" cy="163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3600" b="1">
                <a:solidFill>
                  <a:schemeClr val="tx1"/>
                </a:solidFill>
                <a:sym typeface="+mn-ea"/>
              </a:rPr>
              <a:t>主要看重</a:t>
            </a:r>
            <a:r>
              <a:rPr lang="zh-CN" altLang="en-US" sz="3600" b="1" u="sng">
                <a:solidFill>
                  <a:schemeClr val="tx1"/>
                </a:solidFill>
                <a:sym typeface="+mn-ea"/>
              </a:rPr>
              <a:t>家世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3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indefinite"/>
                            </p:stCond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indefinite"/>
                            </p:stCond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grpId="9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1" animBg="1"/>
      <p:bldP spid="5" grpId="2" animBg="1"/>
      <p:bldP spid="6" grpId="3" animBg="1"/>
      <p:bldP spid="7" grpId="4" animBg="1"/>
      <p:bldP spid="8" grpId="5" animBg="1"/>
      <p:bldP spid="9" grpId="6" animBg="1"/>
      <p:bldP spid="10" grpId="7" animBg="1"/>
      <p:bldP spid="15" grpId="9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>
            <p:custDataLst>
              <p:tags r:id="rId2"/>
            </p:custDataLst>
          </p:nvPr>
        </p:nvSpPr>
        <p:spPr>
          <a:xfrm>
            <a:off x="932974" y="1538971"/>
            <a:ext cx="5407819" cy="461665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rgbClr val="FFFF99"/>
            </a:solidFill>
            <a:prstDash val="solid"/>
            <a:miter/>
            <a:headEnd type="none" w="med" len="med"/>
            <a:tailEnd type="none" w="med" len="med"/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 fontAlgn="base"/>
            <a:r>
              <a:rPr lang="zh-CN" altLang="en-US" sz="2400" noProof="1">
                <a:solidFill>
                  <a:srgbClr val="FF0000"/>
                </a:solidFill>
                <a:latin typeface="微软雅黑" panose="020B0503020204020204" charset="-122"/>
                <a:ea typeface="微软雅黑"/>
                <a:cs typeface="黑体" panose="02010609060101010101" pitchFamily="49" charset="-122"/>
              </a:rPr>
              <a:t>弊端：逐渐成为维护士族特权的工具</a:t>
            </a:r>
          </a:p>
        </p:txBody>
      </p:sp>
      <p:sp>
        <p:nvSpPr>
          <p:cNvPr id="2" name="右箭头 1"/>
          <p:cNvSpPr/>
          <p:nvPr>
            <p:custDataLst>
              <p:tags r:id="rId3"/>
            </p:custDataLst>
          </p:nvPr>
        </p:nvSpPr>
        <p:spPr>
          <a:xfrm>
            <a:off x="4872037" y="3559017"/>
            <a:ext cx="734378" cy="364331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5713095" y="3485674"/>
            <a:ext cx="3217545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  <a:cs typeface="楷体" panose="02010609060101010101" pitchFamily="49" charset="-122"/>
              </a:rPr>
              <a:t>科举制应运而生！</a:t>
            </a:r>
          </a:p>
        </p:txBody>
      </p:sp>
      <p:sp>
        <p:nvSpPr>
          <p:cNvPr id="10" name="文本框 9"/>
          <p:cNvSpPr txBox="1"/>
          <p:nvPr>
            <p:custDataLst>
              <p:tags r:id="rId5"/>
            </p:custDataLst>
          </p:nvPr>
        </p:nvSpPr>
        <p:spPr>
          <a:xfrm>
            <a:off x="236896" y="485014"/>
            <a:ext cx="8712968" cy="978729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txBody>
          <a:bodyPr wrap="square" rtlCol="0" anchor="ctr">
            <a:spAutoFit/>
          </a:bodyPr>
          <a:lstStyle/>
          <a:p>
            <a:pPr indent="457200">
              <a:lnSpc>
                <a:spcPct val="120000"/>
              </a:lnSpc>
            </a:pPr>
            <a:r>
              <a:rPr lang="zh-CN" altLang="en-US" sz="2400" b="1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材料</a:t>
            </a:r>
            <a:r>
              <a:rPr lang="zh-CN" altLang="en-US" sz="24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一</a:t>
            </a:r>
            <a:r>
              <a:rPr lang="zh-CN" altLang="en-US" sz="2400" b="1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：九品</a:t>
            </a:r>
            <a:r>
              <a:rPr lang="zh-CN" altLang="en-US" sz="24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访人，唯问中正。故据上品者，非公侯之子孙，则当涂昆弟也</a:t>
            </a:r>
            <a:r>
              <a:rPr lang="zh-CN" altLang="en-US" sz="2400" b="1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zh-CN" altLang="en-US" sz="24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51520" y="2163950"/>
            <a:ext cx="8530590" cy="1200329"/>
          </a:xfrm>
          <a:prstGeom prst="rect">
            <a:avLst/>
          </a:prstGeom>
          <a:solidFill>
            <a:schemeClr val="bg1">
              <a:alpha val="20000"/>
            </a:schemeClr>
          </a:solidFill>
          <a:ln w="28575" cmpd="sng">
            <a:noFill/>
            <a:prstDash val="lg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材料二：肤脆骨柔，不堪行步，体羸气弱，不耐寒暑，坐死仓猝者，往往而然。</a:t>
            </a:r>
          </a:p>
          <a:p>
            <a:r>
              <a:rPr lang="en-US" sz="24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             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2" name="矩形 11"/>
          <p:cNvSpPr/>
          <p:nvPr>
            <p:custDataLst>
              <p:tags r:id="rId6"/>
            </p:custDataLst>
          </p:nvPr>
        </p:nvSpPr>
        <p:spPr>
          <a:xfrm>
            <a:off x="236897" y="3461683"/>
            <a:ext cx="3903056" cy="461665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rgbClr val="FFFF99"/>
            </a:solidFill>
            <a:prstDash val="solid"/>
            <a:miter/>
            <a:headEnd type="none" w="med" len="med"/>
            <a:tailEnd type="none" w="med" len="med"/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 fontAlgn="base"/>
            <a:r>
              <a:rPr lang="zh-CN" altLang="en-US" sz="2400" noProof="1">
                <a:solidFill>
                  <a:srgbClr val="FF0000"/>
                </a:solidFill>
                <a:latin typeface="微软雅黑" panose="020B0503020204020204" charset="-122"/>
                <a:ea typeface="微软雅黑"/>
                <a:cs typeface="黑体" panose="02010609060101010101" pitchFamily="49" charset="-122"/>
              </a:rPr>
              <a:t>弊端：</a:t>
            </a:r>
            <a:r>
              <a:rPr lang="zh-CN" altLang="en-US" sz="2400" noProof="1" smtClean="0">
                <a:solidFill>
                  <a:srgbClr val="FF0000"/>
                </a:solidFill>
                <a:latin typeface="微软雅黑" panose="020B0503020204020204" charset="-122"/>
                <a:ea typeface="微软雅黑"/>
                <a:cs typeface="黑体" panose="02010609060101010101" pitchFamily="49" charset="-122"/>
              </a:rPr>
              <a:t>逐渐士族没落</a:t>
            </a:r>
            <a:endParaRPr lang="zh-CN" altLang="en-US" sz="2400" noProof="1">
              <a:solidFill>
                <a:srgbClr val="FF0000"/>
              </a:solidFill>
              <a:latin typeface="微软雅黑" panose="020B0503020204020204" charset="-122"/>
              <a:ea typeface="微软雅黑"/>
              <a:cs typeface="黑体" panose="02010609060101010101" pitchFamily="49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97235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 xmlns:p15="http://schemas.microsoft.com/office/powerpoint/2012/main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indefinite"/>
                            </p:stCondLst>
                          </p:cTn>
                        </p:par>
                      </p:childTnLst>
                    </p:cTn>
                  </p:par>
                  <p:par>
                    <p:cTn id="5" fill="hold">
                      <p:stCondLst>
                        <p:cond delay="indefinite"/>
                      </p:stCondLst>
                      <p:childTnLst>
                        <p:par>
                          <p:cTn id="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indefinite"/>
                            </p:stCond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indefinite"/>
                            </p:stCond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-63131" y="1694658"/>
            <a:ext cx="7530384" cy="2876799"/>
            <a:chOff x="1343940" y="2270338"/>
            <a:chExt cx="10040512" cy="3835731"/>
          </a:xfrm>
        </p:grpSpPr>
        <p:grpSp>
          <p:nvGrpSpPr>
            <p:cNvPr id="19" name="组合 18"/>
            <p:cNvGrpSpPr/>
            <p:nvPr/>
          </p:nvGrpSpPr>
          <p:grpSpPr>
            <a:xfrm>
              <a:off x="3144718" y="2270338"/>
              <a:ext cx="4951162" cy="1104234"/>
              <a:chOff x="3130205" y="2430639"/>
              <a:chExt cx="4951162" cy="1104234"/>
            </a:xfrm>
          </p:grpSpPr>
          <p:sp>
            <p:nvSpPr>
              <p:cNvPr id="7" name="Oval 7"/>
              <p:cNvSpPr>
                <a:spLocks noChangeArrowheads="1"/>
              </p:cNvSpPr>
              <p:nvPr/>
            </p:nvSpPr>
            <p:spPr bwMode="auto">
              <a:xfrm>
                <a:off x="3266345" y="2487789"/>
                <a:ext cx="707137" cy="706731"/>
              </a:xfrm>
              <a:prstGeom prst="ellipse">
                <a:avLst/>
              </a:prstGeom>
              <a:solidFill>
                <a:srgbClr val="3A4658"/>
              </a:solidFill>
              <a:ln w="4" cap="flat">
                <a:noFill/>
                <a:prstDash val="solid"/>
                <a:miter lim="800000"/>
              </a:ln>
            </p:spPr>
            <p:txBody>
              <a:bodyPr vert="horz" wrap="square" lIns="68573" tIns="34286" rIns="68573" bIns="34286" numCol="1" anchor="t" anchorCtr="0" compatLnSpc="1"/>
              <a:lstStyle/>
              <a:p>
                <a:endParaRPr lang="zh-CN" altLang="en-US" sz="1001" dirty="0">
                  <a:cs typeface="+mn-ea"/>
                  <a:sym typeface="+mn-lt"/>
                </a:endParaRPr>
              </a:p>
            </p:txBody>
          </p:sp>
          <p:sp>
            <p:nvSpPr>
              <p:cNvPr id="9" name="Oval 9"/>
              <p:cNvSpPr>
                <a:spLocks noChangeArrowheads="1"/>
              </p:cNvSpPr>
              <p:nvPr/>
            </p:nvSpPr>
            <p:spPr bwMode="auto">
              <a:xfrm>
                <a:off x="5997292" y="2430639"/>
                <a:ext cx="705629" cy="706731"/>
              </a:xfrm>
              <a:prstGeom prst="ellipse">
                <a:avLst/>
              </a:prstGeom>
              <a:solidFill>
                <a:srgbClr val="3A4658"/>
              </a:solidFill>
              <a:ln w="4" cap="flat">
                <a:solidFill>
                  <a:srgbClr val="7F7F7F"/>
                </a:solidFill>
                <a:prstDash val="solid"/>
                <a:miter lim="800000"/>
              </a:ln>
            </p:spPr>
            <p:txBody>
              <a:bodyPr vert="horz" wrap="square" lIns="68573" tIns="34286" rIns="68573" bIns="34286" numCol="1" anchor="t" anchorCtr="0" compatLnSpc="1"/>
              <a:lstStyle/>
              <a:p>
                <a:endParaRPr lang="zh-CN" altLang="en-US" sz="1001" dirty="0">
                  <a:cs typeface="+mn-ea"/>
                  <a:sym typeface="+mn-lt"/>
                </a:endParaRPr>
              </a:p>
            </p:txBody>
          </p:sp>
          <p:sp>
            <p:nvSpPr>
              <p:cNvPr id="11" name="Oval 11"/>
              <p:cNvSpPr>
                <a:spLocks noChangeArrowheads="1"/>
              </p:cNvSpPr>
              <p:nvPr/>
            </p:nvSpPr>
            <p:spPr bwMode="auto">
              <a:xfrm>
                <a:off x="3130205" y="2771861"/>
                <a:ext cx="136800" cy="137825"/>
              </a:xfrm>
              <a:prstGeom prst="ellipse">
                <a:avLst/>
              </a:prstGeom>
              <a:solidFill>
                <a:srgbClr val="3A3961"/>
              </a:solidFill>
              <a:ln w="25400" cap="flat">
                <a:solidFill>
                  <a:srgbClr val="B8A895"/>
                </a:solidFill>
                <a:prstDash val="solid"/>
                <a:miter lim="800000"/>
              </a:ln>
            </p:spPr>
            <p:txBody>
              <a:bodyPr vert="horz" wrap="square" lIns="68573" tIns="34286" rIns="68573" bIns="34286" numCol="1" anchor="t" anchorCtr="0" compatLnSpc="1"/>
              <a:lstStyle/>
              <a:p>
                <a:endParaRPr lang="zh-CN" altLang="en-US" sz="1001" dirty="0">
                  <a:cs typeface="+mn-ea"/>
                  <a:sym typeface="+mn-lt"/>
                </a:endParaRPr>
              </a:p>
            </p:txBody>
          </p:sp>
          <p:sp>
            <p:nvSpPr>
              <p:cNvPr id="12" name="Oval 12"/>
              <p:cNvSpPr>
                <a:spLocks noChangeArrowheads="1"/>
              </p:cNvSpPr>
              <p:nvPr/>
            </p:nvSpPr>
            <p:spPr bwMode="auto">
              <a:xfrm>
                <a:off x="3974088" y="2771861"/>
                <a:ext cx="136297" cy="137825"/>
              </a:xfrm>
              <a:prstGeom prst="ellipse">
                <a:avLst/>
              </a:prstGeom>
              <a:solidFill>
                <a:srgbClr val="3A3961"/>
              </a:solidFill>
              <a:ln w="25400" cap="flat">
                <a:solidFill>
                  <a:srgbClr val="B8A895"/>
                </a:solidFill>
                <a:prstDash val="solid"/>
                <a:miter lim="800000"/>
              </a:ln>
            </p:spPr>
            <p:txBody>
              <a:bodyPr vert="horz" wrap="square" lIns="68573" tIns="34286" rIns="68573" bIns="34286" numCol="1" anchor="t" anchorCtr="0" compatLnSpc="1"/>
              <a:lstStyle/>
              <a:p>
                <a:endParaRPr lang="zh-CN" altLang="en-US" sz="1001" dirty="0">
                  <a:cs typeface="+mn-ea"/>
                  <a:sym typeface="+mn-lt"/>
                </a:endParaRPr>
              </a:p>
            </p:txBody>
          </p:sp>
          <p:sp>
            <p:nvSpPr>
              <p:cNvPr id="15" name="Line 16"/>
              <p:cNvSpPr>
                <a:spLocks noChangeShapeType="1"/>
              </p:cNvSpPr>
              <p:nvPr/>
            </p:nvSpPr>
            <p:spPr bwMode="auto">
              <a:xfrm>
                <a:off x="4110633" y="3229546"/>
                <a:ext cx="0" cy="305327"/>
              </a:xfrm>
              <a:prstGeom prst="line">
                <a:avLst/>
              </a:prstGeom>
              <a:noFill/>
              <a:ln w="4" cap="flat">
                <a:noFill/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68573" tIns="34286" rIns="68573" bIns="34286" numCol="1" anchor="t" anchorCtr="0" compatLnSpc="1"/>
              <a:lstStyle/>
              <a:p>
                <a:endParaRPr lang="zh-CN" altLang="en-US" sz="1001" dirty="0">
                  <a:cs typeface="+mn-ea"/>
                  <a:sym typeface="+mn-lt"/>
                </a:endParaRPr>
              </a:p>
            </p:txBody>
          </p:sp>
          <p:sp>
            <p:nvSpPr>
              <p:cNvPr id="16" name="Line 18"/>
              <p:cNvSpPr>
                <a:spLocks noChangeShapeType="1"/>
              </p:cNvSpPr>
              <p:nvPr/>
            </p:nvSpPr>
            <p:spPr bwMode="auto">
              <a:xfrm>
                <a:off x="8081367" y="3229546"/>
                <a:ext cx="0" cy="305327"/>
              </a:xfrm>
              <a:prstGeom prst="line">
                <a:avLst/>
              </a:prstGeom>
              <a:noFill/>
              <a:ln w="4" cap="flat">
                <a:noFill/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68573" tIns="34286" rIns="68573" bIns="34286" numCol="1" anchor="t" anchorCtr="0" compatLnSpc="1"/>
              <a:lstStyle/>
              <a:p>
                <a:endParaRPr lang="zh-CN" altLang="en-US" sz="1001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1343940" y="3561545"/>
              <a:ext cx="2389505" cy="2508964"/>
              <a:chOff x="8075765" y="1998079"/>
              <a:chExt cx="2389505" cy="2508964"/>
            </a:xfrm>
          </p:grpSpPr>
          <p:sp>
            <p:nvSpPr>
              <p:cNvPr id="22" name="文本框 21"/>
              <p:cNvSpPr txBox="1"/>
              <p:nvPr/>
            </p:nvSpPr>
            <p:spPr>
              <a:xfrm>
                <a:off x="8388566" y="1998079"/>
                <a:ext cx="1169551" cy="49244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tx2">
                        <a:lumMod val="75000"/>
                      </a:schemeClr>
                    </a:solidFill>
                    <a:latin typeface="楷体" panose="02010609060101010101" pitchFamily="49" charset="-122"/>
                    <a:ea typeface="楷体" panose="02010609060101010101" pitchFamily="49" charset="-122"/>
                    <a:cs typeface="+mn-ea"/>
                    <a:sym typeface="+mn-lt"/>
                  </a:rPr>
                  <a:t>隋文帝</a:t>
                </a:r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8075765" y="2660384"/>
                <a:ext cx="2389505" cy="18466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lang="zh-CN" altLang="en-US" sz="2100" dirty="0">
                    <a:solidFill>
                      <a:schemeClr val="tx1">
                        <a:alpha val="81000"/>
                      </a:schemeClr>
                    </a:solidFill>
                    <a:latin typeface="楷体" panose="02010609060101010101" pitchFamily="49" charset="-122"/>
                    <a:ea typeface="楷体" panose="02010609060101010101" pitchFamily="49" charset="-122"/>
                    <a:cs typeface="+mn-ea"/>
                    <a:sym typeface="+mn-lt"/>
                  </a:rPr>
                  <a:t>废除了九品中正制，开始采用分科考试的方法选拔官员</a:t>
                </a:r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4193645" y="3561545"/>
              <a:ext cx="2061845" cy="2113636"/>
              <a:chOff x="6954990" y="1998079"/>
              <a:chExt cx="2061845" cy="2113636"/>
            </a:xfrm>
          </p:grpSpPr>
          <p:sp>
            <p:nvSpPr>
              <p:cNvPr id="28" name="文本框 27"/>
              <p:cNvSpPr txBox="1"/>
              <p:nvPr/>
            </p:nvSpPr>
            <p:spPr>
              <a:xfrm>
                <a:off x="7277947" y="1998079"/>
                <a:ext cx="1169550" cy="49244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tx2">
                        <a:lumMod val="75000"/>
                      </a:schemeClr>
                    </a:solidFill>
                    <a:latin typeface="楷体" panose="02010609060101010101" pitchFamily="49" charset="-122"/>
                    <a:ea typeface="楷体" panose="02010609060101010101" pitchFamily="49" charset="-122"/>
                    <a:cs typeface="+mn-ea"/>
                    <a:sym typeface="+mn-lt"/>
                  </a:rPr>
                  <a:t>隋炀帝</a:t>
                </a: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6954990" y="2695944"/>
                <a:ext cx="2061845" cy="141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>
                  <a:lnSpc>
                    <a:spcPct val="100000"/>
                  </a:lnSpc>
                </a:pPr>
                <a:r>
                  <a:rPr lang="zh-CN" altLang="en-US" sz="2100" dirty="0">
                    <a:solidFill>
                      <a:schemeClr val="tx2">
                        <a:lumMod val="75000"/>
                      </a:schemeClr>
                    </a:solidFill>
                    <a:latin typeface="楷体" panose="02010609060101010101" pitchFamily="49" charset="-122"/>
                    <a:ea typeface="楷体" panose="02010609060101010101" pitchFamily="49" charset="-122"/>
                    <a:cs typeface="+mn-ea"/>
                    <a:sym typeface="+mn-lt"/>
                  </a:rPr>
                  <a:t>创建进士科，</a:t>
                </a:r>
                <a:r>
                  <a:rPr lang="zh-CN" altLang="en-US" sz="2100" b="1" dirty="0">
                    <a:solidFill>
                      <a:schemeClr val="tx2">
                        <a:lumMod val="75000"/>
                      </a:schemeClr>
                    </a:solidFill>
                    <a:latin typeface="楷体" panose="02010609060101010101" pitchFamily="49" charset="-122"/>
                    <a:ea typeface="楷体" panose="02010609060101010101" pitchFamily="49" charset="-122"/>
                    <a:cs typeface="+mn-ea"/>
                    <a:sym typeface="+mn-lt"/>
                  </a:rPr>
                  <a:t>标志着科举制的形成</a:t>
                </a: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9397537" y="3561545"/>
              <a:ext cx="1986915" cy="2544524"/>
              <a:chOff x="8186890" y="1998079"/>
              <a:chExt cx="1986915" cy="2544524"/>
            </a:xfrm>
          </p:grpSpPr>
          <p:sp>
            <p:nvSpPr>
              <p:cNvPr id="31" name="文本框 30"/>
              <p:cNvSpPr txBox="1"/>
              <p:nvPr/>
            </p:nvSpPr>
            <p:spPr>
              <a:xfrm>
                <a:off x="8595574" y="1998079"/>
                <a:ext cx="1169551" cy="49244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tx2">
                        <a:lumMod val="75000"/>
                      </a:schemeClr>
                    </a:solidFill>
                    <a:latin typeface="楷体" panose="02010609060101010101" pitchFamily="49" charset="-122"/>
                    <a:ea typeface="楷体" panose="02010609060101010101" pitchFamily="49" charset="-122"/>
                    <a:cs typeface="+mn-ea"/>
                    <a:sym typeface="+mn-lt"/>
                  </a:rPr>
                  <a:t>武则天</a:t>
                </a:r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8186890" y="2695944"/>
                <a:ext cx="1986915" cy="18466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>
                  <a:lnSpc>
                    <a:spcPct val="100000"/>
                  </a:lnSpc>
                </a:pPr>
                <a:r>
                  <a:rPr lang="zh-CN" altLang="en-US" sz="2100" dirty="0">
                    <a:solidFill>
                      <a:schemeClr val="tx2">
                        <a:lumMod val="75000"/>
                      </a:schemeClr>
                    </a:solidFill>
                    <a:latin typeface="楷体" panose="02010609060101010101" pitchFamily="49" charset="-122"/>
                    <a:ea typeface="楷体" panose="02010609060101010101" pitchFamily="49" charset="-122"/>
                    <a:cs typeface="+mn-ea"/>
                    <a:sym typeface="+mn-lt"/>
                  </a:rPr>
                  <a:t>首创殿试和武举，扩大科举取士人数</a:t>
                </a:r>
              </a:p>
            </p:txBody>
          </p:sp>
        </p:grpSp>
      </p:grp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rcRect l="846" t="-1417" r="-846" b="1417"/>
          <a:stretch>
            <a:fillRect/>
          </a:stretch>
        </p:blipFill>
        <p:spPr>
          <a:xfrm>
            <a:off x="0" y="1406366"/>
            <a:ext cx="1220629" cy="1126808"/>
          </a:xfrm>
          <a:prstGeom prst="ellipse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5030" y="1393508"/>
            <a:ext cx="1220629" cy="1147286"/>
          </a:xfrm>
          <a:prstGeom prst="ellipse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7172" y="1426369"/>
            <a:ext cx="1271588" cy="1152525"/>
          </a:xfrm>
          <a:prstGeom prst="ellipse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4244385" y="2663190"/>
            <a:ext cx="877163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dirty="0">
                <a:solidFill>
                  <a:schemeClr val="tx2">
                    <a:lumMod val="7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lt"/>
              </a:rPr>
              <a:t>唐太宗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4047173" y="3159919"/>
            <a:ext cx="1479709" cy="1708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100" dirty="0"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lt"/>
              </a:rPr>
              <a:t>增加考试科目，以进士科和明经科为主</a:t>
            </a:r>
          </a:p>
        </p:txBody>
      </p:sp>
      <p:sp>
        <p:nvSpPr>
          <p:cNvPr id="34" name="Oval 13"/>
          <p:cNvSpPr>
            <a:spLocks noChangeArrowheads="1"/>
          </p:cNvSpPr>
          <p:nvPr/>
        </p:nvSpPr>
        <p:spPr bwMode="auto">
          <a:xfrm>
            <a:off x="5376119" y="1934858"/>
            <a:ext cx="103355" cy="103369"/>
          </a:xfrm>
          <a:prstGeom prst="ellipse">
            <a:avLst/>
          </a:prstGeom>
          <a:solidFill>
            <a:srgbClr val="3A3961"/>
          </a:solidFill>
          <a:ln w="25400" cap="flat">
            <a:solidFill>
              <a:srgbClr val="B8A895"/>
            </a:solidFill>
            <a:prstDash val="solid"/>
            <a:miter lim="800000"/>
          </a:ln>
        </p:spPr>
        <p:txBody>
          <a:bodyPr vert="horz" wrap="square" lIns="68573" tIns="34286" rIns="68573" bIns="34286" numCol="1" anchor="t" anchorCtr="0" compatLnSpc="1"/>
          <a:lstStyle/>
          <a:p>
            <a:endParaRPr lang="zh-CN" altLang="en-US" sz="1001" dirty="0">
              <a:cs typeface="+mn-ea"/>
              <a:sym typeface="+mn-lt"/>
            </a:endParaRPr>
          </a:p>
        </p:txBody>
      </p:sp>
      <p:sp>
        <p:nvSpPr>
          <p:cNvPr id="35" name="Oval 13"/>
          <p:cNvSpPr>
            <a:spLocks noChangeArrowheads="1"/>
          </p:cNvSpPr>
          <p:nvPr/>
        </p:nvSpPr>
        <p:spPr bwMode="auto">
          <a:xfrm>
            <a:off x="6008579" y="1950574"/>
            <a:ext cx="103355" cy="103369"/>
          </a:xfrm>
          <a:prstGeom prst="ellipse">
            <a:avLst/>
          </a:prstGeom>
          <a:solidFill>
            <a:srgbClr val="3A3961"/>
          </a:solidFill>
          <a:ln w="25400" cap="flat">
            <a:solidFill>
              <a:srgbClr val="B8A895"/>
            </a:solidFill>
            <a:prstDash val="solid"/>
            <a:miter lim="800000"/>
          </a:ln>
        </p:spPr>
        <p:txBody>
          <a:bodyPr vert="horz" wrap="square" lIns="68573" tIns="34286" rIns="68573" bIns="34286" numCol="1" anchor="t" anchorCtr="0" compatLnSpc="1"/>
          <a:lstStyle/>
          <a:p>
            <a:endParaRPr lang="zh-CN" altLang="en-US" sz="1001" dirty="0">
              <a:cs typeface="+mn-ea"/>
              <a:sym typeface="+mn-lt"/>
            </a:endParaRPr>
          </a:p>
        </p:txBody>
      </p:sp>
      <p:sp>
        <p:nvSpPr>
          <p:cNvPr id="36" name="Oval 9"/>
          <p:cNvSpPr>
            <a:spLocks noChangeArrowheads="1"/>
          </p:cNvSpPr>
          <p:nvPr/>
        </p:nvSpPr>
        <p:spPr bwMode="auto">
          <a:xfrm>
            <a:off x="5479452" y="1705135"/>
            <a:ext cx="529222" cy="530048"/>
          </a:xfrm>
          <a:prstGeom prst="ellipse">
            <a:avLst/>
          </a:prstGeom>
          <a:solidFill>
            <a:srgbClr val="3A4658"/>
          </a:solidFill>
          <a:ln w="4" cap="flat">
            <a:solidFill>
              <a:srgbClr val="7F7F7F"/>
            </a:solidFill>
            <a:prstDash val="solid"/>
            <a:miter lim="800000"/>
          </a:ln>
        </p:spPr>
        <p:txBody>
          <a:bodyPr vert="horz" wrap="square" lIns="68573" tIns="34286" rIns="68573" bIns="34286" numCol="1" anchor="t" anchorCtr="0" compatLnSpc="1"/>
          <a:lstStyle/>
          <a:p>
            <a:endParaRPr lang="zh-CN" altLang="en-US" sz="1001" dirty="0">
              <a:cs typeface="+mn-ea"/>
              <a:sym typeface="+mn-lt"/>
            </a:endParaRPr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1716" y="1406367"/>
            <a:ext cx="1220153" cy="1126331"/>
          </a:xfrm>
          <a:prstGeom prst="ellipse">
            <a:avLst/>
          </a:prstGeom>
        </p:spPr>
      </p:pic>
      <p:pic>
        <p:nvPicPr>
          <p:cNvPr id="38" name="图片 3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76712" y="1364933"/>
            <a:ext cx="1167289" cy="1167765"/>
          </a:xfrm>
          <a:prstGeom prst="ellipse">
            <a:avLst/>
          </a:prstGeom>
        </p:spPr>
      </p:pic>
      <p:sp>
        <p:nvSpPr>
          <p:cNvPr id="39" name="Oval 9"/>
          <p:cNvSpPr>
            <a:spLocks noChangeArrowheads="1"/>
          </p:cNvSpPr>
          <p:nvPr/>
        </p:nvSpPr>
        <p:spPr bwMode="auto">
          <a:xfrm>
            <a:off x="7376355" y="1763714"/>
            <a:ext cx="529222" cy="530048"/>
          </a:xfrm>
          <a:prstGeom prst="ellipse">
            <a:avLst/>
          </a:prstGeom>
          <a:solidFill>
            <a:srgbClr val="3A4658"/>
          </a:solidFill>
          <a:ln w="4" cap="flat">
            <a:solidFill>
              <a:srgbClr val="7F7F7F"/>
            </a:solidFill>
            <a:prstDash val="solid"/>
            <a:miter lim="800000"/>
          </a:ln>
        </p:spPr>
        <p:txBody>
          <a:bodyPr vert="horz" wrap="square" lIns="68573" tIns="34286" rIns="68573" bIns="34286" numCol="1" anchor="t" anchorCtr="0" compatLnSpc="1"/>
          <a:lstStyle/>
          <a:p>
            <a:endParaRPr lang="zh-CN" altLang="en-US" sz="1001" dirty="0">
              <a:cs typeface="+mn-ea"/>
              <a:sym typeface="+mn-lt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121537" y="2663190"/>
            <a:ext cx="877163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dirty="0">
                <a:solidFill>
                  <a:schemeClr val="tx2">
                    <a:lumMod val="7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lt"/>
              </a:rPr>
              <a:t>唐玄宗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7675722" y="3186589"/>
            <a:ext cx="1563529" cy="13849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zh-CN" altLang="en-US" sz="2100">
                <a:latin typeface="楷体" panose="02010609060101010101" pitchFamily="49" charset="-122"/>
                <a:ea typeface="楷体" panose="02010609060101010101" pitchFamily="49" charset="-122"/>
              </a:rPr>
              <a:t>任用高官主持考试，提高了科举考试的地位。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1" y="75724"/>
            <a:ext cx="1107996" cy="461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400" dirty="0" smtClean="0">
                <a:latin typeface="黑体" panose="02010609060101010101" charset="-122"/>
                <a:ea typeface="黑体" panose="02010609060101010101" charset="-122"/>
                <a:sym typeface="+mn-ea"/>
              </a:rPr>
              <a:t>科举制</a:t>
            </a:r>
            <a:endParaRPr lang="zh-CN" altLang="en-US" sz="2400" dirty="0"/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8" t="56571" r="61681" b="11346"/>
          <a:stretch>
            <a:fillRect/>
          </a:stretch>
        </p:blipFill>
        <p:spPr>
          <a:xfrm>
            <a:off x="90475" y="4651301"/>
            <a:ext cx="540952" cy="295413"/>
          </a:xfrm>
          <a:prstGeom prst="rect">
            <a:avLst/>
          </a:prstGeom>
        </p:spPr>
      </p:pic>
      <p:pic>
        <p:nvPicPr>
          <p:cNvPr id="43" name="图片 42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8" t="56571" r="61681" b="11346"/>
          <a:stretch>
            <a:fillRect/>
          </a:stretch>
        </p:blipFill>
        <p:spPr>
          <a:xfrm>
            <a:off x="1287304" y="4501039"/>
            <a:ext cx="913924" cy="596265"/>
          </a:xfrm>
          <a:prstGeom prst="rect">
            <a:avLst/>
          </a:prstGeom>
        </p:spPr>
      </p:pic>
      <p:pic>
        <p:nvPicPr>
          <p:cNvPr id="44" name="图片 43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8" t="56571" r="61681" b="11346"/>
          <a:stretch>
            <a:fillRect/>
          </a:stretch>
        </p:blipFill>
        <p:spPr>
          <a:xfrm>
            <a:off x="679596" y="4847992"/>
            <a:ext cx="540952" cy="295413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8" t="56571" r="61681" b="11346"/>
          <a:stretch>
            <a:fillRect/>
          </a:stretch>
        </p:blipFill>
        <p:spPr>
          <a:xfrm flipH="1">
            <a:off x="2201018" y="710287"/>
            <a:ext cx="540952" cy="295413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057525" y="4651534"/>
            <a:ext cx="2152650" cy="41549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2100">
                <a:latin typeface="黑体" panose="02010609060101010101" charset="-122"/>
                <a:ea typeface="黑体" panose="02010609060101010101" charset="-122"/>
              </a:rPr>
              <a:t>选官标准：才学</a:t>
            </a:r>
          </a:p>
        </p:txBody>
      </p:sp>
    </p:spTree>
    <p:extLst>
      <p:ext uri="{BB962C8B-B14F-4D97-AF65-F5344CB8AC3E}">
        <p14:creationId xmlns:p14="http://schemas.microsoft.com/office/powerpoint/2010/main" val="12744292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38" r="32675"/>
          <a:stretch>
            <a:fillRect/>
          </a:stretch>
        </p:blipFill>
        <p:spPr>
          <a:xfrm>
            <a:off x="8140188" y="133227"/>
            <a:ext cx="1107123" cy="3429007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923774" y="436216"/>
            <a:ext cx="2971884" cy="2585323"/>
          </a:xfrm>
          <a:prstGeom prst="rect">
            <a:avLst/>
          </a:prstGeom>
          <a:noFill/>
          <a:ln w="28575">
            <a:noFill/>
            <a:prstDash val="dashDot"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700" b="1">
                <a:latin typeface="隶书" panose="02010509060101010101" pitchFamily="49" charset="-122"/>
                <a:ea typeface="隶书" panose="02010509060101010101" pitchFamily="49" charset="-122"/>
              </a:rPr>
              <a:t>登科后</a:t>
            </a:r>
            <a:endParaRPr lang="en-US" altLang="zh-CN" sz="2700" b="1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r"/>
            <a:r>
              <a:rPr lang="en-US" altLang="zh-CN" sz="2700" b="1">
                <a:latin typeface="隶书" panose="02010509060101010101" pitchFamily="49" charset="-122"/>
                <a:ea typeface="隶书" panose="02010509060101010101" pitchFamily="49" charset="-122"/>
              </a:rPr>
              <a:t>[</a:t>
            </a:r>
            <a:r>
              <a:rPr lang="zh-CN" altLang="en-US" sz="2700" b="1">
                <a:latin typeface="隶书" panose="02010509060101010101" pitchFamily="49" charset="-122"/>
                <a:ea typeface="隶书" panose="02010509060101010101" pitchFamily="49" charset="-122"/>
              </a:rPr>
              <a:t>唐</a:t>
            </a:r>
            <a:r>
              <a:rPr lang="en-US" altLang="zh-CN" sz="2700" b="1">
                <a:latin typeface="隶书" panose="02010509060101010101" pitchFamily="49" charset="-122"/>
                <a:ea typeface="隶书" panose="02010509060101010101" pitchFamily="49" charset="-122"/>
              </a:rPr>
              <a:t>]</a:t>
            </a:r>
            <a:r>
              <a:rPr lang="zh-CN" altLang="en-US" sz="2700" b="1">
                <a:latin typeface="隶书" panose="02010509060101010101" pitchFamily="49" charset="-122"/>
                <a:ea typeface="隶书" panose="02010509060101010101" pitchFamily="49" charset="-122"/>
              </a:rPr>
              <a:t>孟郊</a:t>
            </a:r>
            <a:endParaRPr lang="en-US" altLang="zh-CN" sz="2700" b="1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ctr"/>
            <a:r>
              <a:rPr lang="zh-CN" altLang="en-US" sz="2700" b="1">
                <a:latin typeface="隶书" panose="02010509060101010101" pitchFamily="49" charset="-122"/>
                <a:ea typeface="隶书" panose="02010509060101010101" pitchFamily="49" charset="-122"/>
              </a:rPr>
              <a:t>昔日龌龊不足夸</a:t>
            </a:r>
            <a:endParaRPr lang="en-US" altLang="zh-CN" sz="2700" b="1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ctr"/>
            <a:r>
              <a:rPr lang="zh-CN" altLang="en-US" sz="2700" b="1">
                <a:latin typeface="隶书" panose="02010509060101010101" pitchFamily="49" charset="-122"/>
                <a:ea typeface="隶书" panose="02010509060101010101" pitchFamily="49" charset="-122"/>
              </a:rPr>
              <a:t>今朝放荡思无涯</a:t>
            </a:r>
            <a:endParaRPr lang="en-US" altLang="zh-CN" sz="2700" b="1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ctr"/>
            <a:r>
              <a:rPr lang="zh-CN" altLang="en-US" sz="2700" b="1">
                <a:latin typeface="隶书" panose="02010509060101010101" pitchFamily="49" charset="-122"/>
                <a:ea typeface="隶书" panose="02010509060101010101" pitchFamily="49" charset="-122"/>
              </a:rPr>
              <a:t>春风得意马蹄疾</a:t>
            </a:r>
            <a:endParaRPr lang="en-US" altLang="zh-CN" sz="2700" b="1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ctr"/>
            <a:r>
              <a:rPr lang="zh-CN" altLang="en-US" sz="2700" b="1">
                <a:latin typeface="隶书" panose="02010509060101010101" pitchFamily="49" charset="-122"/>
                <a:ea typeface="隶书" panose="02010509060101010101" pitchFamily="49" charset="-122"/>
              </a:rPr>
              <a:t>一日看尽长安花</a:t>
            </a: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3713" y="2955226"/>
            <a:ext cx="3205319" cy="2065172"/>
          </a:xfrm>
          <a:prstGeom prst="rect">
            <a:avLst/>
          </a:prstGeom>
          <a:effectLst>
            <a:softEdge rad="406400"/>
          </a:effectLst>
        </p:spPr>
      </p:pic>
      <p:sp>
        <p:nvSpPr>
          <p:cNvPr id="5" name="文本框 4"/>
          <p:cNvSpPr txBox="1"/>
          <p:nvPr/>
        </p:nvSpPr>
        <p:spPr>
          <a:xfrm>
            <a:off x="3995936" y="774770"/>
            <a:ext cx="4906010" cy="954107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“</a:t>
            </a:r>
            <a:r>
              <a:rPr lang="en-US" altLang="zh-CN" sz="2800" b="1" dirty="0" err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朝为田舍郎</a:t>
            </a:r>
            <a:r>
              <a:rPr lang="en-US" altLang="zh-CN" sz="2800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,</a:t>
            </a:r>
          </a:p>
          <a:p>
            <a:pPr algn="ctr"/>
            <a:r>
              <a:rPr lang="en-US" altLang="zh-CN" sz="2800" b="1" dirty="0" err="1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暮登天子堂</a:t>
            </a:r>
            <a:r>
              <a:rPr lang="en-US" altLang="zh-CN" sz="28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”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9"/>
          <a:srcRect l="6363" t="2268" r="3727" b="859"/>
          <a:stretch>
            <a:fillRect/>
          </a:stretch>
        </p:blipFill>
        <p:spPr>
          <a:xfrm>
            <a:off x="4139952" y="1995686"/>
            <a:ext cx="4101465" cy="2902213"/>
          </a:xfrm>
          <a:prstGeom prst="rect">
            <a:avLst/>
          </a:prstGeom>
          <a:ln w="12700" cmpd="sng">
            <a:solidFill>
              <a:schemeClr val="tx1"/>
            </a:solidFill>
            <a:prstDash val="solid"/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36392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 xmlns:p15="http://schemas.microsoft.com/office/powerpoint/2012/main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</p:cTn>
                        </p:par>
                        <p:par>
                          <p:cTn id="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  <p:cond evt="onBegin" delay="0">
                          <p:tn val="10"/>
                        </p:cond>
                      </p:stCondLst>
                      <p:childTnLst>
                        <p:par>
                          <p:cTn id="12" fill="hold" nodeType="withGroup">
                            <p:stCondLst>
                              <p:cond delay="indefinite"/>
                            </p:stCond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indefinite"/>
                            </p:stCond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indefinite"/>
                            </p:stCond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3128963" y="284367"/>
            <a:ext cx="2886075" cy="371475"/>
          </a:xfrm>
          <a:prstGeom prst="rect">
            <a:avLst/>
          </a:prstGeom>
        </p:spPr>
      </p:pic>
      <p:graphicFrame>
        <p:nvGraphicFramePr>
          <p:cNvPr id="6" name="表格 6"/>
          <p:cNvGraphicFramePr>
            <a:graphicFrameLocks noGrp="1"/>
          </p:cNvGraphicFramePr>
          <p:nvPr>
            <p:custDataLst>
              <p:tags r:id="rId3"/>
            </p:custDataLst>
          </p:nvPr>
        </p:nvGraphicFramePr>
        <p:xfrm>
          <a:off x="514624" y="340133"/>
          <a:ext cx="7993857" cy="1829277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559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292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032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21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290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800"/>
                        <a:t>时期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800"/>
                        <a:t>制度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altLang="en-US" sz="1800"/>
                        <a:t>标准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altLang="en-US" sz="1800"/>
                        <a:t>方式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385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/>
                        <a:t>汉朝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800"/>
                        <a:t>察举制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altLang="en-US" sz="1800">
                          <a:solidFill>
                            <a:srgbClr val="FF0000"/>
                          </a:solidFill>
                        </a:rPr>
                        <a:t>品行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altLang="en-US" sz="1800"/>
                        <a:t>地方向中央举荐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294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/>
                        <a:t>魏晋南北朝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altLang="en-US" sz="1800"/>
                        <a:t>九品中正制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altLang="en-US" sz="1800"/>
                        <a:t>家世、道德、才能       家世</a:t>
                      </a:r>
                      <a:endParaRPr lang="en-US" altLang="zh-CN" sz="1800"/>
                    </a:p>
                    <a:p>
                      <a:pPr algn="just"/>
                      <a:r>
                        <a:rPr lang="zh-CN" altLang="en-US" sz="1800"/>
                        <a:t>（曹魏）                 （西晋）</a:t>
                      </a:r>
                      <a:endParaRPr lang="en-US" altLang="zh-CN" sz="18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altLang="en-US" sz="1800">
                          <a:solidFill>
                            <a:srgbClr val="FF0000"/>
                          </a:solidFill>
                        </a:rPr>
                        <a:t>中正官评级授官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957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/>
                        <a:t>唐朝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altLang="en-US" sz="1800"/>
                        <a:t>科举制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altLang="en-US" sz="1800">
                          <a:solidFill>
                            <a:srgbClr val="FF0000"/>
                          </a:solidFill>
                        </a:rPr>
                        <a:t>才学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altLang="en-US" sz="1800" dirty="0">
                          <a:solidFill>
                            <a:srgbClr val="FF0000"/>
                          </a:solidFill>
                        </a:rPr>
                        <a:t>考试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8" name="直接箭头连接符 7"/>
          <p:cNvCxnSpPr/>
          <p:nvPr>
            <p:custDataLst>
              <p:tags r:id="rId4"/>
            </p:custDataLst>
          </p:nvPr>
        </p:nvCxnSpPr>
        <p:spPr>
          <a:xfrm>
            <a:off x="5452663" y="1281859"/>
            <a:ext cx="353378" cy="1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>
            <p:custDataLst>
              <p:tags r:id="rId5"/>
            </p:custDataLst>
          </p:nvPr>
        </p:nvCxnSpPr>
        <p:spPr>
          <a:xfrm>
            <a:off x="4570371" y="1561418"/>
            <a:ext cx="8825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551497" y="3098959"/>
            <a:ext cx="6479858" cy="1477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rgbClr val="FFC000"/>
            </a:solidFill>
          </a:ln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/>
                <a:cs typeface="微软雅黑" panose="020B0503020204020204" charset="-122"/>
              </a:rPr>
              <a:t>1</a:t>
            </a:r>
            <a:r>
              <a:rPr lang="zh-CN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/>
                <a:cs typeface="微软雅黑" panose="020B0503020204020204" charset="-122"/>
              </a:rPr>
              <a:t>、选官标准：</a:t>
            </a:r>
            <a:r>
              <a:rPr lang="zh-CN" altLang="en-US" sz="1500" dirty="0">
                <a:latin typeface="微软雅黑" panose="020B0503020204020204" charset="-122"/>
                <a:ea typeface="微软雅黑"/>
                <a:cs typeface="微软雅黑" panose="020B0503020204020204" charset="-122"/>
              </a:rPr>
              <a:t>从</a:t>
            </a:r>
            <a:r>
              <a:rPr lang="zh-CN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/>
                <a:cs typeface="微软雅黑" panose="020B0503020204020204" charset="-122"/>
              </a:rPr>
              <a:t>品行家世</a:t>
            </a:r>
            <a:r>
              <a:rPr lang="zh-CN" altLang="en-US" sz="1500" dirty="0">
                <a:latin typeface="微软雅黑" panose="020B0503020204020204" charset="-122"/>
                <a:ea typeface="微软雅黑"/>
                <a:cs typeface="微软雅黑" panose="020B0503020204020204" charset="-122"/>
              </a:rPr>
              <a:t>逐渐转变为</a:t>
            </a:r>
            <a:r>
              <a:rPr lang="zh-CN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/>
                <a:cs typeface="微软雅黑" panose="020B0503020204020204" charset="-122"/>
              </a:rPr>
              <a:t>学识才能，提高了官员的文化素质；</a:t>
            </a:r>
            <a:endParaRPr lang="en-US" altLang="zh-CN" sz="15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/>
                <a:cs typeface="微软雅黑" panose="020B0503020204020204" charset="-122"/>
              </a:rPr>
              <a:t>2</a:t>
            </a:r>
            <a:r>
              <a:rPr lang="zh-CN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/>
                <a:cs typeface="微软雅黑" panose="020B0503020204020204" charset="-122"/>
              </a:rPr>
              <a:t>、选拔方式：</a:t>
            </a:r>
            <a:r>
              <a:rPr lang="zh-CN" altLang="en-US" sz="1500" dirty="0">
                <a:latin typeface="微软雅黑" panose="020B0503020204020204" charset="-122"/>
                <a:ea typeface="微软雅黑"/>
                <a:cs typeface="微软雅黑" panose="020B0503020204020204" charset="-122"/>
              </a:rPr>
              <a:t>由</a:t>
            </a:r>
            <a:r>
              <a:rPr lang="zh-CN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/>
                <a:cs typeface="微软雅黑" panose="020B0503020204020204" charset="-122"/>
              </a:rPr>
              <a:t>地方举荐</a:t>
            </a:r>
            <a:r>
              <a:rPr lang="zh-CN" altLang="en-US" sz="1500" dirty="0">
                <a:latin typeface="微软雅黑" panose="020B0503020204020204" charset="-122"/>
                <a:ea typeface="微软雅黑"/>
                <a:cs typeface="微软雅黑" panose="020B0503020204020204" charset="-122"/>
              </a:rPr>
              <a:t>逐渐转变为</a:t>
            </a:r>
            <a:r>
              <a:rPr lang="zh-CN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/>
                <a:cs typeface="微软雅黑" panose="020B0503020204020204" charset="-122"/>
              </a:rPr>
              <a:t>中央考试选拔，加强了中央集权；</a:t>
            </a:r>
            <a:endParaRPr lang="en-US" altLang="zh-CN" sz="15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/>
                <a:cs typeface="微软雅黑" panose="020B0503020204020204" charset="-122"/>
              </a:rPr>
              <a:t>3</a:t>
            </a:r>
            <a:r>
              <a:rPr lang="zh-CN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/>
                <a:cs typeface="微软雅黑" panose="020B0503020204020204" charset="-122"/>
              </a:rPr>
              <a:t>、选官原则：体现相对公平、公开、客观的原则；</a:t>
            </a:r>
            <a:endParaRPr lang="en-US" altLang="zh-CN" sz="15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/>
                <a:cs typeface="微软雅黑" panose="020B0503020204020204" charset="-122"/>
              </a:rPr>
              <a:t>4</a:t>
            </a:r>
            <a:r>
              <a:rPr lang="zh-CN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/>
                <a:cs typeface="微软雅黑" panose="020B0503020204020204" charset="-122"/>
              </a:rPr>
              <a:t>、选官基础：统治基础扩大。</a:t>
            </a:r>
          </a:p>
        </p:txBody>
      </p:sp>
      <p:sp>
        <p:nvSpPr>
          <p:cNvPr id="4" name="文本框 3"/>
          <p:cNvSpPr txBox="1"/>
          <p:nvPr>
            <p:custDataLst>
              <p:tags r:id="rId7"/>
            </p:custDataLst>
          </p:nvPr>
        </p:nvSpPr>
        <p:spPr>
          <a:xfrm>
            <a:off x="542230" y="2366422"/>
            <a:ext cx="8349615" cy="41549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Overflow="overflow" horzOverflow="overflow" vert="horz" wrap="square" numCol="1" spcCol="0" rtlCol="0" fromWordArt="0" anchor="t" anchorCtr="0" forceAA="0" compatLnSpc="1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100" b="1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结合</a:t>
            </a:r>
            <a:r>
              <a:rPr lang="zh-CN" altLang="en-US" sz="2100" b="1" dirty="0" smtClean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材料，</a:t>
            </a:r>
            <a:r>
              <a:rPr lang="zh-CN" altLang="en-US" sz="2100" b="1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比较科举制与九品中正制，评价科举制。</a:t>
            </a:r>
          </a:p>
        </p:txBody>
      </p:sp>
      <p:sp>
        <p:nvSpPr>
          <p:cNvPr id="7" name="文本框 6"/>
          <p:cNvSpPr txBox="1"/>
          <p:nvPr>
            <p:custDataLst>
              <p:tags r:id="rId8"/>
            </p:custDataLst>
          </p:nvPr>
        </p:nvSpPr>
        <p:spPr>
          <a:xfrm>
            <a:off x="7218522" y="3110981"/>
            <a:ext cx="1499711" cy="14219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>
                <a:solidFill>
                  <a:srgbClr val="1D41D5"/>
                </a:solidFill>
              </a:rPr>
              <a:t>汉至隋唐选官制度逐渐走向成熟和完善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28902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 xmlns:p15="http://schemas.microsoft.com/office/powerpoint/2012/main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4" grpId="0" animBg="1"/>
      <p:bldP spid="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OS" val="Unix 3.10 unknown"/>
  <p:tag name="AS_RELEASE_DATE" val="2017.06.20"/>
  <p:tag name="AS_TITLE" val="Aspose.Slides for Java"/>
  <p:tag name="AS_VERSION" val="17.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  <p:tag name="SELECTED" val="True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09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10"/>
  <p:tag name="KSO_WM_UNIT_TABLE_BEAUTIFY" val="smartTable{8869ba0f-95ab-4cc0-8b7d-51e51ebb9669}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1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12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13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14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15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05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0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107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075298b9-ce52-401a-97ec-7449a0f17441}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2598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SLIDE_ID" val="custom20203158_16"/>
  <p:tag name="KSO_WM_SLIDE_INDEX" val="16"/>
  <p:tag name="KSO_WM_SLIDE_ITEM_CNT" val="0"/>
  <p:tag name="KSO_WM_SLIDE_LAYOUT" val="a_b_e"/>
  <p:tag name="KSO_WM_SLIDE_LAYOUT_CNT" val="1_1_1"/>
  <p:tag name="KSO_WM_SLIDE_SUBTYPE" val="pureTxt"/>
  <p:tag name="KSO_WM_SLIDE_TYPE" val="sectionTitle"/>
  <p:tag name="KSO_WM_SPECIAL_SOURCE" val="bdnull"/>
  <p:tag name="KSO_WM_TAG_VERSION" val="1.0"/>
  <p:tag name="KSO_WM_TEMPLATE_CATEGORY" val="custom"/>
  <p:tag name="KSO_WM_TEMPLATE_COLOR_TYPE" val="1"/>
  <p:tag name="KSO_WM_TEMPLATE_INDEX" val="20203158"/>
  <p:tag name="KSO_WM_TEMPLATE_MASTER_TYPE" val="1"/>
  <p:tag name="KSO_WM_TEMPLATE_SUBCATEGORY" val="0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80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81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82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83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84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7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77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78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SPECIAL_SOURCE" val="bdnull"/>
  <p:tag name="KSO_WM_TEMPLATE_CATEGORY" val="custom"/>
  <p:tag name="KSO_WM_TEMPLATE_INDEX" val="20182104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86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87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88"/>
  <p:tag name="KSO_WM_UNIT_TABLE_BEAUTIFY" val="smartTable{e0cda71d-7763-4597-9d73-9d1da5d8e13b}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89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90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91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9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2**"/>
  <p:tag name="KSO_WM_UNIT_LAYERLEVEL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93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94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95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96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97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98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99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300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303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306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2**"/>
  <p:tag name="KSO_WM_UNIT_LAYERLEVEL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307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308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304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305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301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30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2**"/>
  <p:tag name="KSO_WM_UNIT_LAYERLEVEL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2**"/>
  <p:tag name="KSO_WM_UNIT_LAYERLEVEL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2**"/>
  <p:tag name="KSO_WM_UNIT_LAYERLEVEL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7308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7308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7**"/>
  <p:tag name="KSO_WM_UNIT_LAYERLEVEL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7**"/>
  <p:tag name="KSO_WM_UNIT_LAYERLEVEL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7**"/>
  <p:tag name="KSO_WM_UNIT_LAYERLEVEL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9**"/>
  <p:tag name="KSO_WM_UNIT_LAYERLEVEL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9**"/>
  <p:tag name="KSO_WM_UNIT_LAYERLEVEL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9**"/>
  <p:tag name="KSO_WM_UNIT_LAYERLEVEL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9**"/>
  <p:tag name="KSO_WM_UNIT_LAYERLEVEL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9**"/>
  <p:tag name="KSO_WM_UNIT_LAYERLEVEL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0**"/>
  <p:tag name="KSO_WM_UNIT_LAYERLEVEL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0**"/>
  <p:tag name="KSO_WM_UNIT_LAYERLEVEL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0**"/>
  <p:tag name="KSO_WM_UNIT_LAYERLEVEL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0**"/>
  <p:tag name="KSO_WM_UNIT_LAYERLEVEL" val="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06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07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08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95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96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97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9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187308"/>
  <p:tag name="KSO_WM_TEMPLATE_SUBCATEGORY" val="0"/>
  <p:tag name="KSO_WM_TEMPLATE_THUMBS_INDEX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00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37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38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39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40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41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42"/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  <p:tag name="SELECTED" val="True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0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0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03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04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05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06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07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08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97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98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99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8480,&quot;width&quot;:6000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48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50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51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37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48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54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55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056"/>
</p:tagLst>
</file>

<file path=ppt/theme/theme1.xml><?xml version="1.0" encoding="utf-8"?>
<a:theme xmlns:a="http://schemas.openxmlformats.org/drawingml/2006/main" name="第一PPT模板网-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Arial"/>
      </a:majorFont>
      <a:minorFont>
        <a:latin typeface="Arial"/>
        <a:ea typeface="微软雅黑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1778</Words>
  <Application>Microsoft Office PowerPoint</Application>
  <PresentationFormat>全屏显示(16:9)</PresentationFormat>
  <Paragraphs>232</Paragraphs>
  <Slides>23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41" baseType="lpstr">
      <vt:lpstr>方正粗黑宋简体</vt:lpstr>
      <vt:lpstr>汉仪昌黎宋刻本(原版)W</vt:lpstr>
      <vt:lpstr>汉仪尚巍手书W</vt:lpstr>
      <vt:lpstr>黑体</vt:lpstr>
      <vt:lpstr>华文行楷</vt:lpstr>
      <vt:lpstr>华文细黑</vt:lpstr>
      <vt:lpstr>华文新魏</vt:lpstr>
      <vt:lpstr>华文中宋</vt:lpstr>
      <vt:lpstr>楷体</vt:lpstr>
      <vt:lpstr>隶书</vt:lpstr>
      <vt:lpstr>宋体</vt:lpstr>
      <vt:lpstr>微软雅黑</vt:lpstr>
      <vt:lpstr>造字工房俊雅（非商用）常规体</vt:lpstr>
      <vt:lpstr>Arial</vt:lpstr>
      <vt:lpstr>Calibri</vt:lpstr>
      <vt:lpstr>Times New Roman</vt:lpstr>
      <vt:lpstr>Wingdings</vt:lpstr>
      <vt:lpstr>第一PPT模板网-WWW.1PPT.COM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2.唐初的赋役制度：租庸调制</vt:lpstr>
      <vt:lpstr>三、赋税制度-经济保障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学科网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rbm.xkw.com</dc:creator>
  <cp:lastModifiedBy>admin</cp:lastModifiedBy>
  <cp:revision>18</cp:revision>
  <cp:lastPrinted>2020-08-24T07:13:44Z</cp:lastPrinted>
  <dcterms:created xsi:type="dcterms:W3CDTF">2020-08-24T07:13:44Z</dcterms:created>
  <dcterms:modified xsi:type="dcterms:W3CDTF">2020-10-26T03:14:52Z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lbum">
    <vt:lpwstr>rbm.xkw.com</vt:lpwstr>
  </property>
  <property fmtid="{D5CDD505-2E9C-101B-9397-08002B2CF9AE}" pid="3" name="author">
    <vt:lpwstr>rbm.xkw.com</vt:lpwstr>
  </property>
  <property fmtid="{D5CDD505-2E9C-101B-9397-08002B2CF9AE}" pid="4" name="company">
    <vt:lpwstr>学科网</vt:lpwstr>
  </property>
  <property fmtid="{D5CDD505-2E9C-101B-9397-08002B2CF9AE}" pid="5" name="copyright">
    <vt:lpwstr>学科网版权所有</vt:lpwstr>
  </property>
</Properties>
</file>

<file path=docProps/thumbnail.jpeg>
</file>